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image29.jpg" ContentType="image/jpeg"/>
  <Override PartName="/ppt/media/image30.jpg" ContentType="image/jpeg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image33.jpg" ContentType="image/jpeg"/>
  <Override PartName="/ppt/notesSlides/notesSlide16.xml" ContentType="application/vnd.openxmlformats-officedocument.presentationml.notesSlide+xml"/>
  <Override PartName="/ppt/media/image35.jpg" ContentType="image/jpeg"/>
  <Override PartName="/ppt/media/image36.jpg" ContentType="image/jpeg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media/image41.jpg" ContentType="image/jpeg"/>
  <Override PartName="/ppt/notesSlides/notesSlide19.xml" ContentType="application/vnd.openxmlformats-officedocument.presentationml.notesSlide+xml"/>
  <Override PartName="/ppt/media/image42.jpg" ContentType="image/jpeg"/>
  <Override PartName="/ppt/notesSlides/notesSlide20.xml" ContentType="application/vnd.openxmlformats-officedocument.presentationml.notesSlide+xml"/>
  <Override PartName="/ppt/media/image43.jpg" ContentType="image/jpeg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media/image46.jpg" ContentType="image/jpeg"/>
  <Override PartName="/ppt/notesSlides/notesSlide24.xml" ContentType="application/vnd.openxmlformats-officedocument.presentationml.notesSlide+xml"/>
  <Override PartName="/ppt/media/image48.jpg" ContentType="image/jpeg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media/image50.jpg" ContentType="image/jpeg"/>
  <Override PartName="/ppt/notesSlides/notesSlide27.xml" ContentType="application/vnd.openxmlformats-officedocument.presentationml.notesSlide+xml"/>
  <Override PartName="/ppt/media/image51.jpg" ContentType="image/jpeg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media/image55.jpg" ContentType="image/jpeg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media/image56.jpg" ContentType="image/jpeg"/>
  <Override PartName="/ppt/notesSlides/notesSlide36.xml" ContentType="application/vnd.openxmlformats-officedocument.presentationml.notesSlide+xml"/>
  <Override PartName="/ppt/media/image57.jpg" ContentType="image/jpeg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media/image59.jpg" ContentType="image/jpeg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media/image61.jpg" ContentType="image/jpeg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96" r:id="rId1"/>
  </p:sldMasterIdLst>
  <p:notesMasterIdLst>
    <p:notesMasterId r:id="rId54"/>
  </p:notesMasterIdLst>
  <p:sldIdLst>
    <p:sldId id="370" r:id="rId2"/>
    <p:sldId id="326" r:id="rId3"/>
    <p:sldId id="369" r:id="rId4"/>
    <p:sldId id="258" r:id="rId5"/>
    <p:sldId id="330" r:id="rId6"/>
    <p:sldId id="339" r:id="rId7"/>
    <p:sldId id="261" r:id="rId8"/>
    <p:sldId id="303" r:id="rId9"/>
    <p:sldId id="340" r:id="rId10"/>
    <p:sldId id="264" r:id="rId11"/>
    <p:sldId id="359" r:id="rId12"/>
    <p:sldId id="341" r:id="rId13"/>
    <p:sldId id="342" r:id="rId14"/>
    <p:sldId id="287" r:id="rId15"/>
    <p:sldId id="288" r:id="rId16"/>
    <p:sldId id="289" r:id="rId17"/>
    <p:sldId id="291" r:id="rId18"/>
    <p:sldId id="343" r:id="rId19"/>
    <p:sldId id="344" r:id="rId20"/>
    <p:sldId id="295" r:id="rId21"/>
    <p:sldId id="296" r:id="rId22"/>
    <p:sldId id="297" r:id="rId23"/>
    <p:sldId id="354" r:id="rId24"/>
    <p:sldId id="299" r:id="rId25"/>
    <p:sldId id="290" r:id="rId26"/>
    <p:sldId id="300" r:id="rId27"/>
    <p:sldId id="301" r:id="rId28"/>
    <p:sldId id="302" r:id="rId29"/>
    <p:sldId id="318" r:id="rId30"/>
    <p:sldId id="312" r:id="rId31"/>
    <p:sldId id="307" r:id="rId32"/>
    <p:sldId id="308" r:id="rId33"/>
    <p:sldId id="276" r:id="rId34"/>
    <p:sldId id="315" r:id="rId35"/>
    <p:sldId id="277" r:id="rId36"/>
    <p:sldId id="278" r:id="rId37"/>
    <p:sldId id="345" r:id="rId38"/>
    <p:sldId id="310" r:id="rId39"/>
    <p:sldId id="311" r:id="rId40"/>
    <p:sldId id="280" r:id="rId41"/>
    <p:sldId id="314" r:id="rId42"/>
    <p:sldId id="351" r:id="rId43"/>
    <p:sldId id="357" r:id="rId44"/>
    <p:sldId id="348" r:id="rId45"/>
    <p:sldId id="313" r:id="rId46"/>
    <p:sldId id="346" r:id="rId47"/>
    <p:sldId id="284" r:id="rId48"/>
    <p:sldId id="283" r:id="rId49"/>
    <p:sldId id="273" r:id="rId50"/>
    <p:sldId id="267" r:id="rId51"/>
    <p:sldId id="366" r:id="rId52"/>
    <p:sldId id="368" r:id="rId53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D4E6"/>
    <a:srgbClr val="1C3766"/>
    <a:srgbClr val="95B6D0"/>
    <a:srgbClr val="98AE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826"/>
    <p:restoredTop sz="94694"/>
  </p:normalViewPr>
  <p:slideViewPr>
    <p:cSldViewPr snapToGrid="0" snapToObjects="1">
      <p:cViewPr varScale="1">
        <p:scale>
          <a:sx n="67" d="100"/>
          <a:sy n="67" d="100"/>
        </p:scale>
        <p:origin x="8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BBC0D78-D20D-BC45-889C-196C375B6AD8}" type="datetimeFigureOut">
              <a:rPr lang="en-US" smtClean="0"/>
              <a:t>11/28/2022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FA3BD43-EE82-8F41-88EC-26ABE181A66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360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BD43-EE82-8F41-88EC-26ABE181A66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1794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BD43-EE82-8F41-88EC-26ABE181A66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79903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BD43-EE82-8F41-88EC-26ABE181A66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2799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BD43-EE82-8F41-88EC-26ABE181A66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8411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BD43-EE82-8F41-88EC-26ABE181A666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3785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BD43-EE82-8F41-88EC-26ABE181A666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33876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BD43-EE82-8F41-88EC-26ABE181A666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124853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BD43-EE82-8F41-88EC-26ABE181A666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98932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BD43-EE82-8F41-88EC-26ABE181A666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3333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BD43-EE82-8F41-88EC-26ABE181A666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3251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BD43-EE82-8F41-88EC-26ABE181A666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27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BD43-EE82-8F41-88EC-26ABE181A66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6066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BD43-EE82-8F41-88EC-26ABE181A666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3751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BD43-EE82-8F41-88EC-26ABE181A666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4040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BD43-EE82-8F41-88EC-26ABE181A666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4378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BD43-EE82-8F41-88EC-26ABE181A666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1006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BD43-EE82-8F41-88EC-26ABE181A666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3281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BD43-EE82-8F41-88EC-26ABE181A666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1363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BD43-EE82-8F41-88EC-26ABE181A666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8420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BD43-EE82-8F41-88EC-26ABE181A666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34282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BD43-EE82-8F41-88EC-26ABE181A666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47680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25EA8-14CC-4145-A264-4DAF5C4F2565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3185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BD43-EE82-8F41-88EC-26ABE181A66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480156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BD43-EE82-8F41-88EC-26ABE181A666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57361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BD43-EE82-8F41-88EC-26ABE181A666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2981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BD43-EE82-8F41-88EC-26ABE181A666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48106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25EA8-14CC-4145-A264-4DAF5C4F2565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BD43-EE82-8F41-88EC-26ABE181A666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77821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25EA8-14CC-4145-A264-4DAF5C4F2565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25EA8-14CC-4145-A264-4DAF5C4F2565}" type="slidenum">
              <a:rPr lang="en-US" smtClean="0"/>
              <a:pPr/>
              <a:t>36</a:t>
            </a:fld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25EA8-14CC-4145-A264-4DAF5C4F2565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BD43-EE82-8F41-88EC-26ABE181A666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33746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BD43-EE82-8F41-88EC-26ABE181A666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886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BD43-EE82-8F41-88EC-26ABE181A66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62369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25EA8-14CC-4145-A264-4DAF5C4F2565}" type="slidenum">
              <a:rPr lang="en-US" smtClean="0"/>
              <a:pPr/>
              <a:t>40</a:t>
            </a:fld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BD43-EE82-8F41-88EC-26ABE181A666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27884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BD43-EE82-8F41-88EC-26ABE181A666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68821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BD43-EE82-8F41-88EC-26ABE181A666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13665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BD43-EE82-8F41-88EC-26ABE181A666}" type="slidenum">
              <a:rPr lang="en-US" smtClean="0"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6285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BD43-EE82-8F41-88EC-26ABE181A666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63556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BD43-EE82-8F41-88EC-26ABE181A666}" type="slidenum">
              <a:rPr lang="en-US" smtClean="0"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959330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BD43-EE82-8F41-88EC-26ABE181A666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7389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BD43-EE82-8F41-88EC-26ABE181A666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24176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BD43-EE82-8F41-88EC-26ABE181A666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4093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BD43-EE82-8F41-88EC-26ABE181A66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84290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BD43-EE82-8F41-88EC-26ABE181A666}" type="slidenum">
              <a:rPr lang="en-US" smtClean="0"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65939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BD43-EE82-8F41-88EC-26ABE181A666}" type="slidenum">
              <a:rPr lang="en-US" smtClean="0"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0802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BD43-EE82-8F41-88EC-26ABE181A666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289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625EA8-14CC-4145-A264-4DAF5C4F256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25EA8-14CC-4145-A264-4DAF5C4F2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79178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BD43-EE82-8F41-88EC-26ABE181A66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2324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A3BD43-EE82-8F41-88EC-26ABE181A66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504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331EC5-2D5E-F24F-8FFA-59A75346353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51071" y="3020060"/>
            <a:ext cx="3366135" cy="699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593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7078"/>
            <a:ext cx="7886700" cy="1123122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CF93A3F-3150-8C4A-AA7B-044A61998D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156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ln>
            <a:noFill/>
          </a:ln>
        </p:spPr>
        <p:txBody>
          <a:bodyPr anchor="b"/>
          <a:lstStyle>
            <a:lvl1pPr>
              <a:defRPr sz="3200" u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05681"/>
            <a:ext cx="4629150" cy="51553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56790"/>
            <a:ext cx="2949178" cy="371219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EFE08A0-1953-5C49-9266-14DD0471D092}"/>
              </a:ext>
            </a:extLst>
          </p:cNvPr>
          <p:cNvCxnSpPr/>
          <p:nvPr userDrawn="1"/>
        </p:nvCxnSpPr>
        <p:spPr>
          <a:xfrm>
            <a:off x="629841" y="2067339"/>
            <a:ext cx="2949178" cy="0"/>
          </a:xfrm>
          <a:prstGeom prst="line">
            <a:avLst/>
          </a:prstGeom>
          <a:ln>
            <a:solidFill>
              <a:srgbClr val="1C37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3DC374-ADAA-0A42-944D-75D3DF851E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3090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ln>
            <a:noFill/>
          </a:ln>
        </p:spPr>
        <p:txBody>
          <a:bodyPr anchor="b"/>
          <a:lstStyle>
            <a:lvl1pPr>
              <a:defRPr sz="3200" u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05681"/>
            <a:ext cx="4629150" cy="515537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156790"/>
            <a:ext cx="2949178" cy="371219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EFE08A0-1953-5C49-9266-14DD0471D092}"/>
              </a:ext>
            </a:extLst>
          </p:cNvPr>
          <p:cNvCxnSpPr/>
          <p:nvPr userDrawn="1"/>
        </p:nvCxnSpPr>
        <p:spPr>
          <a:xfrm>
            <a:off x="629841" y="2067339"/>
            <a:ext cx="2949178" cy="0"/>
          </a:xfrm>
          <a:prstGeom prst="line">
            <a:avLst/>
          </a:prstGeom>
          <a:ln>
            <a:solidFill>
              <a:srgbClr val="1C37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E9C4EF-99B4-D44A-9A3D-D2116A9294C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518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FF89CC-C415-E946-92AD-453037F991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731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C53273-A98F-1C4C-809B-75084CADD7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3294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F8CA-4020-4050-8568-0F04E15B76BE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52D5-0246-4A97-AE23-696CEDE698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28893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E3F8CA-4020-4050-8568-0F04E15B76BE}" type="datetimeFigureOut">
              <a:rPr lang="en-US" smtClean="0"/>
              <a:pPr/>
              <a:t>11/28/2022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52D5-0246-4A97-AE23-696CEDE6988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272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1312E89-0D90-A04E-A402-D53692DE2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17036" y="815009"/>
            <a:ext cx="6480312" cy="4830417"/>
          </a:xfrm>
        </p:spPr>
        <p:txBody>
          <a:bodyPr>
            <a:normAutofit/>
          </a:bodyPr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97470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33819"/>
            <a:ext cx="7886700" cy="261302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66872"/>
            <a:ext cx="7886700" cy="2039288"/>
          </a:xfrm>
        </p:spPr>
        <p:txBody>
          <a:bodyPr/>
          <a:lstStyle>
            <a:lvl1pPr marL="0" indent="0">
              <a:buNone/>
              <a:defRPr sz="2400">
                <a:solidFill>
                  <a:srgbClr val="1C376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7A3B90-34C7-AC47-8EAD-2571983BECB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328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333819"/>
            <a:ext cx="7886700" cy="2613025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066872"/>
            <a:ext cx="7886700" cy="2039288"/>
          </a:xfrm>
        </p:spPr>
        <p:txBody>
          <a:bodyPr/>
          <a:lstStyle>
            <a:lvl1pPr marL="0" indent="0">
              <a:buNone/>
              <a:defRPr sz="2400">
                <a:solidFill>
                  <a:srgbClr val="1C376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DD39E28-BD04-C14F-A80B-131D827B05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56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6B29B-8331-5E4E-97ED-2973BAF0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BEDCCF-0AF1-E044-9D66-C3666E0728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1789113"/>
            <a:ext cx="7886700" cy="4224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0889045-DCCA-3143-B503-0CAFC25A0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246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C6B29B-8331-5E4E-97ED-2973BAF0C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1BEDCCF-0AF1-E044-9D66-C3666E0728E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28650" y="1789113"/>
            <a:ext cx="7886700" cy="42243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FF0493-06AA-B344-95FC-5C43DB87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99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685495-3245-4B4F-A717-1567ED3C5C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4181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B4D3C96-6D44-8840-87BC-433A8F9B86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8166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77078"/>
            <a:ext cx="7886700" cy="1123122"/>
          </a:xfrm>
        </p:spPr>
        <p:txBody>
          <a:bodyPr anchor="t" anchorCtr="0">
            <a:normAutofit/>
          </a:bodyPr>
          <a:lstStyle>
            <a:lvl1pPr algn="ctr"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9547656-C5FC-954C-B761-1FC1C6E477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4831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28111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7">
            <a:extLst>
              <a:ext uri="{FF2B5EF4-FFF2-40B4-BE49-F238E27FC236}">
                <a16:creationId xmlns:a16="http://schemas.microsoft.com/office/drawing/2014/main" id="{F6EE58B9-9B87-4B4B-8931-230C7CE041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323847" y="6410960"/>
            <a:ext cx="1727697" cy="284480"/>
          </a:xfrm>
          <a:prstGeom prst="rect">
            <a:avLst/>
          </a:prstGeom>
        </p:spPr>
        <p:txBody>
          <a:bodyPr/>
          <a:lstStyle>
            <a:lvl1pPr algn="r">
              <a:defRPr sz="10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fld id="{4944B7B2-FFA2-5148-A472-BF046BD8952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73540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709" r:id="rId2"/>
    <p:sldLayoutId id="2147483699" r:id="rId3"/>
    <p:sldLayoutId id="2147483718" r:id="rId4"/>
    <p:sldLayoutId id="2147483711" r:id="rId5"/>
    <p:sldLayoutId id="2147483710" r:id="rId6"/>
    <p:sldLayoutId id="2147483700" r:id="rId7"/>
    <p:sldLayoutId id="2147483712" r:id="rId8"/>
    <p:sldLayoutId id="2147483702" r:id="rId9"/>
    <p:sldLayoutId id="2147483713" r:id="rId10"/>
    <p:sldLayoutId id="2147483704" r:id="rId11"/>
    <p:sldLayoutId id="2147483714" r:id="rId12"/>
    <p:sldLayoutId id="2147483705" r:id="rId13"/>
    <p:sldLayoutId id="2147483715" r:id="rId14"/>
    <p:sldLayoutId id="2147483720" r:id="rId15"/>
    <p:sldLayoutId id="2147483721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1" kern="1200">
          <a:solidFill>
            <a:srgbClr val="1C376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rgbClr val="1C3766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1C3766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1C3766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C3766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1C376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kellervbknczpbqa.wikidot.com/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iteachu2.community.uaf.edu/make-your-next-field-trip-virtually-good/" TargetMode="External"/><Relationship Id="rId3" Type="http://schemas.openxmlformats.org/officeDocument/2006/relationships/image" Target="../media/image28.jpe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://experiencedtutors.wordpress.com/2012/09/05/thoughts-from-the-corner-33/" TargetMode="External"/><Relationship Id="rId5" Type="http://schemas.openxmlformats.org/officeDocument/2006/relationships/image" Target="../media/image29.jpg"/><Relationship Id="rId4" Type="http://schemas.openxmlformats.org/officeDocument/2006/relationships/hyperlink" Target="https://www.philippinesbasiceducation.us/2017/10/magic-8-in-preschool-education.html" TargetMode="External"/><Relationship Id="rId9" Type="http://schemas.openxmlformats.org/officeDocument/2006/relationships/image" Target="../media/image31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blogs.leeward.hawaii.edu/iteach/step1-assessments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justintarte.com/2011/03/10-tips-for-effective-professional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hyperlink" Target="http://charles1reid6.wikidot.com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jpg"/><Relationship Id="rId5" Type="http://schemas.openxmlformats.org/officeDocument/2006/relationships/hyperlink" Target="https://www.youthvoices.live/2017/03/22/brain-effects-of-orphans-and-fosters/" TargetMode="External"/><Relationship Id="rId4" Type="http://schemas.openxmlformats.org/officeDocument/2006/relationships/image" Target="../media/image35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7.jpeg"/><Relationship Id="rId7" Type="http://schemas.openxmlformats.org/officeDocument/2006/relationships/hyperlink" Target="http://commons.wikimedia.org/wiki/File:Taxi-meter_in_Pattaya_03.jp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9.jpeg"/><Relationship Id="rId5" Type="http://schemas.openxmlformats.org/officeDocument/2006/relationships/hyperlink" Target="https://commons.wikimedia.org/wiki/File:TTC_Orion_VII_Bus_8084.jpg" TargetMode="External"/><Relationship Id="rId4" Type="http://schemas.openxmlformats.org/officeDocument/2006/relationships/image" Target="../media/image38.jpeg"/><Relationship Id="rId9" Type="http://schemas.openxmlformats.org/officeDocument/2006/relationships/hyperlink" Target="https://pxhere.com/en/photo/1059631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pxhere.com/en/photo/704356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maxpixel.net/Bullied-Homeless-Lost-Youth-121305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coffeetalkwithbarkha.blogspot.com/2012/10/my-mentor-best-friend-philosopher-guide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actuaries.digital/2015/06/04/project-management-skills-your-career/" TargetMode="External"/><Relationship Id="rId5" Type="http://schemas.openxmlformats.org/officeDocument/2006/relationships/image" Target="../media/image47.jpeg"/><Relationship Id="rId4" Type="http://schemas.openxmlformats.org/officeDocument/2006/relationships/hyperlink" Target="https://arkansasgopwing.blogspot.com/2017/02/nys-govt-assault-on-exxon-coordinated.html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creativecommons.org/licenses/by/3.0/" TargetMode="External"/><Relationship Id="rId4" Type="http://schemas.openxmlformats.org/officeDocument/2006/relationships/hyperlink" Target="https://www.flickr.com/photos/saulalbert/34991210106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edupics.com/coloring-page-writing-i20446.html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marylandpinkandgreen.com/2011/07/school-supplies-in-july.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en.wikipedia.org/wiki/United_States_Department_of_Education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noprestige.com/2014/06/13/the-test-of-a-lifetime/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community.plantae.org/article/5038953568321668616/share-a-plant-grant-funded-grant-databases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grantgoddess.blogspot.com/2010/05/distinguish-implementation-objectives.html" TargetMode="Externa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turtzonthego.blogspot.com/2011/07/my-teacher-my-hero-poem-for-teacher.html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blog.ncce.org/author/hemithike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pixabay.com/en/circle-colorful-cooperation-1300241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paralegalalliance.com/paralegal-aptitude-test-sensor-vs-intuitive/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joecox.wikidot.com/bloglis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pngimg.com/download/8630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arkansasgopwing.blogspot.com/2015/05/budget-feat-of-considerable-importance.html" TargetMode="Externa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noprestige.com/2014/06/13/the-test-of-a-lifetime/" TargetMode="Externa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hepnc.uncg.edu/" TargetMode="External"/><Relationship Id="rId7" Type="http://schemas.openxmlformats.org/officeDocument/2006/relationships/hyperlink" Target="https://onlinelearninginsights.wordpress.com/tag/open-educational-resources/page/2/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3.jpeg"/><Relationship Id="rId5" Type="http://schemas.openxmlformats.org/officeDocument/2006/relationships/hyperlink" Target="http://www.serve.org/hepnc" TargetMode="External"/><Relationship Id="rId4" Type="http://schemas.openxmlformats.org/officeDocument/2006/relationships/hyperlink" Target="https://ccip.schools.nc.gov/default.aspx?ccipSessionKey=637117001765986708" TargetMode="Externa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mailto:rmcswain@serve.org" TargetMode="External"/><Relationship Id="rId3" Type="http://schemas.openxmlformats.org/officeDocument/2006/relationships/hyperlink" Target="http://www.serve.org/hepnc" TargetMode="External"/><Relationship Id="rId7" Type="http://schemas.openxmlformats.org/officeDocument/2006/relationships/hyperlink" Target="mailto:anelia.ward@dpi.nc.gov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Relationship Id="rId6" Type="http://schemas.openxmlformats.org/officeDocument/2006/relationships/hyperlink" Target="mailto:lisa.phillips@dpi.nc.gov" TargetMode="External"/><Relationship Id="rId5" Type="http://schemas.openxmlformats.org/officeDocument/2006/relationships/hyperlink" Target="https://onlinelearninginsights.wordpress.com/tag/open-educational-resources/page/2/" TargetMode="External"/><Relationship Id="rId4" Type="http://schemas.openxmlformats.org/officeDocument/2006/relationships/image" Target="../media/image6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23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sv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svg"/><Relationship Id="rId4" Type="http://schemas.openxmlformats.org/officeDocument/2006/relationships/image" Target="../media/image14.svg"/><Relationship Id="rId9" Type="http://schemas.openxmlformats.org/officeDocument/2006/relationships/image" Target="../media/image19.png"/><Relationship Id="rId14" Type="http://schemas.openxmlformats.org/officeDocument/2006/relationships/image" Target="../media/image2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pixabay.com/en/community-people-human-together-419045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D6EA3-0537-AB8D-CD9A-C1BB8F8C32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" y="333374"/>
            <a:ext cx="8820150" cy="591502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en-US" sz="3100" dirty="0"/>
            </a:br>
            <a:br>
              <a:rPr lang="en-US" sz="3100" dirty="0"/>
            </a:br>
            <a:r>
              <a:rPr lang="en-US" sz="3100" dirty="0">
                <a:latin typeface="Georgia" panose="02040502050405020303" pitchFamily="18" charset="0"/>
              </a:rPr>
              <a:t>Education for Homeless Children and Youth</a:t>
            </a:r>
            <a:br>
              <a:rPr lang="en-US" sz="3600" dirty="0">
                <a:latin typeface="Georgia" panose="02040502050405020303" pitchFamily="18" charset="0"/>
              </a:rPr>
            </a:br>
            <a:br>
              <a:rPr lang="en-US" sz="3600" dirty="0">
                <a:latin typeface="Georgia" panose="02040502050405020303" pitchFamily="18" charset="0"/>
              </a:rPr>
            </a:br>
            <a:br>
              <a:rPr lang="en-US" sz="3600" dirty="0">
                <a:latin typeface="Georgia" panose="02040502050405020303" pitchFamily="18" charset="0"/>
              </a:rPr>
            </a:br>
            <a:r>
              <a:rPr lang="en-US" sz="3600" dirty="0">
                <a:latin typeface="Georgia" panose="02040502050405020303" pitchFamily="18" charset="0"/>
              </a:rPr>
              <a:t>McKinney-Vento Subgrant Information Sessions</a:t>
            </a:r>
            <a:br>
              <a:rPr lang="en-US" sz="3600" dirty="0">
                <a:latin typeface="Georgia" panose="02040502050405020303" pitchFamily="18" charset="0"/>
              </a:rPr>
            </a:br>
            <a:r>
              <a:rPr lang="en-US" sz="3600" dirty="0">
                <a:latin typeface="Georgia" panose="02040502050405020303" pitchFamily="18" charset="0"/>
              </a:rPr>
              <a:t>2023 -2026SY</a:t>
            </a:r>
            <a:br>
              <a:rPr lang="en-US" sz="3600" dirty="0">
                <a:latin typeface="Georgia" panose="02040502050405020303" pitchFamily="18" charset="0"/>
              </a:rPr>
            </a:br>
            <a:br>
              <a:rPr lang="en-US" sz="3600" dirty="0">
                <a:latin typeface="Georgia" panose="02040502050405020303" pitchFamily="18" charset="0"/>
              </a:rPr>
            </a:br>
            <a:br>
              <a:rPr lang="en-US" sz="3100" dirty="0">
                <a:latin typeface="Georgia" panose="02040502050405020303" pitchFamily="18" charset="0"/>
              </a:rPr>
            </a:br>
            <a:r>
              <a:rPr lang="en-US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Presented By:</a:t>
            </a:r>
            <a:br>
              <a:rPr lang="en-US" sz="22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Rebecca McSwain, Lead Program Specialist</a:t>
            </a:r>
            <a:br>
              <a:rPr lang="en-US" sz="22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Neely Ward, Program Coordinator </a:t>
            </a:r>
            <a:br>
              <a:rPr lang="en-US" sz="22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r>
              <a:rPr lang="en-US" sz="2200" b="1" dirty="0">
                <a:solidFill>
                  <a:schemeClr val="bg1"/>
                </a:solidFill>
                <a:latin typeface="Georgia" panose="02040502050405020303" pitchFamily="18" charset="0"/>
              </a:rPr>
              <a:t>Lisa Phillips, State Coordinator</a:t>
            </a:r>
            <a:br>
              <a:rPr lang="en-US" sz="2200" b="1" dirty="0">
                <a:solidFill>
                  <a:schemeClr val="bg1"/>
                </a:solidFill>
                <a:latin typeface="Georgia" panose="02040502050405020303" pitchFamily="18" charset="0"/>
              </a:rPr>
            </a:br>
            <a:br>
              <a:rPr lang="en-US" dirty="0"/>
            </a:br>
            <a:endParaRPr lang="en-US" dirty="0"/>
          </a:p>
        </p:txBody>
      </p:sp>
      <p:pic>
        <p:nvPicPr>
          <p:cNvPr id="3" name="object 7">
            <a:extLst>
              <a:ext uri="{FF2B5EF4-FFF2-40B4-BE49-F238E27FC236}">
                <a16:creationId xmlns:a16="http://schemas.microsoft.com/office/drawing/2014/main" id="{D2977EAF-9041-8225-7743-087775E38FE3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51883" y="6500735"/>
            <a:ext cx="2592117" cy="357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718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1337" y="-278295"/>
            <a:ext cx="5019796" cy="2244256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Georgia" pitchFamily="18" charset="0"/>
              </a:rPr>
              <a:t>Funding Guidelines</a:t>
            </a:r>
          </a:p>
        </p:txBody>
      </p:sp>
      <p:pic>
        <p:nvPicPr>
          <p:cNvPr id="11" name="Picture 10" descr="A picture containing sitting, white, table, old&#10;&#10;Description automatically generated">
            <a:extLst>
              <a:ext uri="{FF2B5EF4-FFF2-40B4-BE49-F238E27FC236}">
                <a16:creationId xmlns:a16="http://schemas.microsoft.com/office/drawing/2014/main" id="{88D799D0-DC9A-44FE-82E0-CA3DCCE158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4870" r="18643" b="1"/>
          <a:stretch/>
        </p:blipFill>
        <p:spPr>
          <a:xfrm>
            <a:off x="95250" y="19050"/>
            <a:ext cx="2089923" cy="63779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1337" y="1152939"/>
            <a:ext cx="5019796" cy="5095461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endParaRPr lang="en-US" dirty="0">
              <a:latin typeface="Georgia" pitchFamily="18" charset="0"/>
            </a:endParaRPr>
          </a:p>
          <a:p>
            <a:pPr>
              <a:lnSpc>
                <a:spcPct val="120000"/>
              </a:lnSpc>
            </a:pPr>
            <a:r>
              <a:rPr lang="en-US" sz="2600" b="1" dirty="0">
                <a:latin typeface="Georgia" pitchFamily="18" charset="0"/>
              </a:rPr>
              <a:t>Services provided must not replace the regular academic program </a:t>
            </a:r>
          </a:p>
          <a:p>
            <a:pPr>
              <a:lnSpc>
                <a:spcPct val="120000"/>
              </a:lnSpc>
            </a:pPr>
            <a:r>
              <a:rPr lang="en-US" sz="2600" b="1" dirty="0">
                <a:latin typeface="Georgia" pitchFamily="18" charset="0"/>
              </a:rPr>
              <a:t>Services must be designed to expand upon or improve the school's regular academic program</a:t>
            </a:r>
          </a:p>
          <a:p>
            <a:pPr>
              <a:lnSpc>
                <a:spcPct val="120000"/>
              </a:lnSpc>
            </a:pPr>
            <a:r>
              <a:rPr lang="en-US" sz="2600" b="1" dirty="0">
                <a:latin typeface="Georgia" pitchFamily="18" charset="0"/>
              </a:rPr>
              <a:t>Subgrants awarded based on the identified needs from the program’s needs assessment</a:t>
            </a:r>
          </a:p>
          <a:p>
            <a:pPr>
              <a:lnSpc>
                <a:spcPct val="120000"/>
              </a:lnSpc>
            </a:pPr>
            <a:r>
              <a:rPr lang="en-US" sz="2600" b="1" dirty="0">
                <a:latin typeface="Georgia" pitchFamily="18" charset="0"/>
              </a:rPr>
              <a:t>Subgrants awarded on the quality of the application</a:t>
            </a:r>
          </a:p>
          <a:p>
            <a:endParaRPr lang="en-US" dirty="0"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305800" cy="59436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Georgia" pitchFamily="18" charset="0"/>
              </a:rPr>
              <a:t>Provisions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3024"/>
            <a:ext cx="8229600" cy="5112711"/>
          </a:xfrm>
        </p:spPr>
        <p:txBody>
          <a:bodyPr>
            <a:normAutofit/>
          </a:bodyPr>
          <a:lstStyle/>
          <a:p>
            <a:r>
              <a:rPr lang="en-US" sz="1800" b="1" dirty="0">
                <a:latin typeface="Georgia" pitchFamily="18" charset="0"/>
              </a:rPr>
              <a:t>Services may be provided through programs on school grounds or at other facilities.</a:t>
            </a:r>
          </a:p>
          <a:p>
            <a:r>
              <a:rPr lang="en-US" sz="1800" b="1" dirty="0">
                <a:latin typeface="Georgia" pitchFamily="18" charset="0"/>
              </a:rPr>
              <a:t>Available to children or youth who are determined by the PSU to be at risk of failing or dropping out of school.</a:t>
            </a:r>
          </a:p>
          <a:p>
            <a:r>
              <a:rPr lang="en-US" sz="1800" b="1" dirty="0">
                <a:latin typeface="Georgia" pitchFamily="18" charset="0"/>
              </a:rPr>
              <a:t>Services are to be given to homeless children and homeless youth. </a:t>
            </a:r>
          </a:p>
          <a:p>
            <a:r>
              <a:rPr lang="en-US" sz="1800" b="1" dirty="0">
                <a:latin typeface="Georgia" pitchFamily="18" charset="0"/>
              </a:rPr>
              <a:t>Services shall be provided through programs and mechanisms that integrate children and youth experiencing homelessness with their housed peers.</a:t>
            </a:r>
          </a:p>
          <a:p>
            <a:r>
              <a:rPr lang="en-US" sz="1800" b="1" dirty="0">
                <a:latin typeface="Georgia" pitchFamily="18" charset="0"/>
              </a:rPr>
              <a:t>Activities undertaken must not isolate or stigmatize homeless children and youth. </a:t>
            </a:r>
          </a:p>
          <a:p>
            <a:r>
              <a:rPr lang="en-US" sz="1800" b="1" dirty="0">
                <a:latin typeface="Georgia" pitchFamily="18" charset="0"/>
              </a:rPr>
              <a:t>Services provided under this program are not to replace the regular academic program. </a:t>
            </a:r>
          </a:p>
          <a:p>
            <a:r>
              <a:rPr lang="en-US" sz="1800" b="1" dirty="0">
                <a:latin typeface="Georgia" pitchFamily="18" charset="0"/>
              </a:rPr>
              <a:t>Collaboration with other local and state agencies that serve homeless children and youth are required.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072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7BDA2-0087-A43A-1336-596E8B2F0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9900"/>
            <a:ext cx="7886700" cy="128111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Georgia" panose="02040502050405020303" pitchFamily="18" charset="0"/>
              </a:rPr>
              <a:t>Directions for Asking Questions</a:t>
            </a:r>
            <a:br>
              <a:rPr lang="en-US" sz="3200" b="1" dirty="0">
                <a:solidFill>
                  <a:schemeClr val="tx1"/>
                </a:solidFill>
                <a:latin typeface="Georgia" panose="02040502050405020303" pitchFamily="18" charset="0"/>
              </a:rPr>
            </a:br>
            <a:r>
              <a:rPr lang="en-US" sz="3200" b="1" dirty="0">
                <a:solidFill>
                  <a:schemeClr val="tx1"/>
                </a:solidFill>
                <a:latin typeface="Georgia" panose="02040502050405020303" pitchFamily="18" charset="0"/>
              </a:rPr>
              <a:t>During the Information Session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698FD9-7757-A329-D643-02C1328C43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3048001"/>
          </a:xfrm>
        </p:spPr>
        <p:txBody>
          <a:bodyPr/>
          <a:lstStyle/>
          <a:p>
            <a:pPr marL="34290" indent="0" algn="ctr">
              <a:buClrTx/>
              <a:buNone/>
            </a:pPr>
            <a:r>
              <a:rPr lang="en-US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In-Person Session</a:t>
            </a:r>
          </a:p>
          <a:p>
            <a:pPr>
              <a:buClrTx/>
            </a:pPr>
            <a:r>
              <a:rPr lang="en-US" sz="1800" dirty="0">
                <a:latin typeface="Georgia" panose="02040502050405020303" pitchFamily="18" charset="0"/>
              </a:rPr>
              <a:t>Write your question down on the note card provided</a:t>
            </a:r>
          </a:p>
          <a:p>
            <a:pPr>
              <a:buClrTx/>
            </a:pPr>
            <a:r>
              <a:rPr lang="en-US" sz="1800" dirty="0">
                <a:latin typeface="Georgia" panose="02040502050405020303" pitchFamily="18" charset="0"/>
              </a:rPr>
              <a:t>Include your name and PSU</a:t>
            </a:r>
          </a:p>
          <a:p>
            <a:pPr>
              <a:buClrTx/>
            </a:pPr>
            <a:r>
              <a:rPr lang="en-US" sz="1800" dirty="0">
                <a:latin typeface="Georgia" panose="02040502050405020303" pitchFamily="18" charset="0"/>
              </a:rPr>
              <a:t>Add your Email address</a:t>
            </a:r>
          </a:p>
          <a:p>
            <a:pPr>
              <a:buClrTx/>
            </a:pPr>
            <a:r>
              <a:rPr lang="en-US" sz="1800" dirty="0">
                <a:latin typeface="Georgia" panose="02040502050405020303" pitchFamily="18" charset="0"/>
              </a:rPr>
              <a:t>One question per note card</a:t>
            </a:r>
          </a:p>
          <a:p>
            <a:pPr>
              <a:buClrTx/>
            </a:pPr>
            <a:r>
              <a:rPr lang="en-US" sz="1800" dirty="0">
                <a:latin typeface="Georgia" panose="02040502050405020303" pitchFamily="18" charset="0"/>
              </a:rPr>
              <a:t>Note cards will be collected throughout the information session</a:t>
            </a:r>
          </a:p>
          <a:p>
            <a:pPr>
              <a:buClrTx/>
            </a:pPr>
            <a:endParaRPr lang="en-US" sz="1800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80DD0E-7953-B03D-5A2A-7AAE4E6547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2971800"/>
          </a:xfrm>
        </p:spPr>
        <p:txBody>
          <a:bodyPr>
            <a:normAutofit/>
          </a:bodyPr>
          <a:lstStyle/>
          <a:p>
            <a:pPr marL="34290" indent="0" algn="ctr">
              <a:buNone/>
            </a:pPr>
            <a:r>
              <a:rPr lang="en-US" sz="2400" b="1" dirty="0">
                <a:solidFill>
                  <a:schemeClr val="tx1"/>
                </a:solidFill>
                <a:latin typeface="Georgia" panose="02040502050405020303" pitchFamily="18" charset="0"/>
              </a:rPr>
              <a:t>Virtual Session</a:t>
            </a:r>
          </a:p>
          <a:p>
            <a:pPr marL="34290" indent="0">
              <a:buNone/>
            </a:pPr>
            <a:r>
              <a:rPr lang="en-US" sz="1800" dirty="0">
                <a:latin typeface="Georgia" panose="02040502050405020303" pitchFamily="18" charset="0"/>
              </a:rPr>
              <a:t>In the </a:t>
            </a:r>
            <a:r>
              <a:rPr lang="en-US" sz="1800" u="sng" dirty="0">
                <a:latin typeface="Georgia" panose="02040502050405020303" pitchFamily="18" charset="0"/>
              </a:rPr>
              <a:t>chat pane </a:t>
            </a:r>
            <a:r>
              <a:rPr lang="en-US" sz="1800" dirty="0">
                <a:latin typeface="Georgia" panose="02040502050405020303" pitchFamily="18" charset="0"/>
              </a:rPr>
              <a:t>you must provide the following details for each question that is submitted: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</a:rPr>
              <a:t>Name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</a:rPr>
              <a:t>PSU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</a:rPr>
              <a:t>Your Email Address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en-US" sz="1800" dirty="0">
                <a:latin typeface="Georgia" panose="02040502050405020303" pitchFamily="18" charset="0"/>
              </a:rPr>
              <a:t>Question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buClrTx/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34290" indent="0">
              <a:buNone/>
            </a:pPr>
            <a:endParaRPr lang="en-US" sz="1800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34290" indent="0">
              <a:buNone/>
            </a:pPr>
            <a:endParaRPr lang="en-US" sz="2400" b="1" dirty="0">
              <a:latin typeface="Georgia" panose="02040502050405020303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CE71C5-15AE-010D-30A9-5E19F4E9C3D9}"/>
              </a:ext>
            </a:extLst>
          </p:cNvPr>
          <p:cNvSpPr txBox="1"/>
          <p:nvPr/>
        </p:nvSpPr>
        <p:spPr>
          <a:xfrm>
            <a:off x="381000" y="5219700"/>
            <a:ext cx="876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Georgia" panose="02040502050405020303" pitchFamily="18" charset="0"/>
              </a:rPr>
              <a:t>Note: </a:t>
            </a:r>
            <a:r>
              <a:rPr lang="en-US" sz="1600" dirty="0">
                <a:latin typeface="Georgia" panose="02040502050405020303" pitchFamily="18" charset="0"/>
              </a:rPr>
              <a:t>Questions that do not get answered during a session will be included in the weekly FAQ located in the related document section of the grant application unless already addressed within the RFP. </a:t>
            </a:r>
          </a:p>
        </p:txBody>
      </p:sp>
    </p:spTree>
    <p:extLst>
      <p:ext uri="{BB962C8B-B14F-4D97-AF65-F5344CB8AC3E}">
        <p14:creationId xmlns:p14="http://schemas.microsoft.com/office/powerpoint/2010/main" val="33189141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58" y="-1093359"/>
            <a:ext cx="3103947" cy="4074716"/>
          </a:xfrm>
        </p:spPr>
        <p:txBody>
          <a:bodyPr>
            <a:normAutofit/>
          </a:bodyPr>
          <a:lstStyle/>
          <a:p>
            <a:br>
              <a:rPr lang="en-US" sz="3500" dirty="0">
                <a:latin typeface="Georgia" pitchFamily="18" charset="0"/>
              </a:rPr>
            </a:br>
            <a:br>
              <a:rPr lang="en-US" sz="3500" dirty="0">
                <a:latin typeface="Georgia" pitchFamily="18" charset="0"/>
              </a:rPr>
            </a:br>
            <a:r>
              <a:rPr lang="en-US" sz="3200" b="1" dirty="0">
                <a:solidFill>
                  <a:schemeClr val="tx1"/>
                </a:solidFill>
                <a:latin typeface="Georgia" pitchFamily="18" charset="0"/>
              </a:rPr>
              <a:t>Authorized Activities 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9140C9C-5757-4500-BA4E-5881D92D60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028390" y="186771"/>
            <a:ext cx="2273356" cy="1784584"/>
          </a:xfrm>
          <a:prstGeom prst="rect">
            <a:avLst/>
          </a:prstGeom>
        </p:spPr>
      </p:pic>
      <p:pic>
        <p:nvPicPr>
          <p:cNvPr id="5" name="Picture 4" descr="A close up of a sign&#10;&#10;Description automatically generated">
            <a:extLst>
              <a:ext uri="{FF2B5EF4-FFF2-40B4-BE49-F238E27FC236}">
                <a16:creationId xmlns:a16="http://schemas.microsoft.com/office/drawing/2014/main" id="{2CB34D0E-AEBF-4F8D-94D0-EA69568083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870644" y="186771"/>
            <a:ext cx="2273356" cy="139023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4987" y="1661021"/>
            <a:ext cx="5020988" cy="4905318"/>
          </a:xfrm>
        </p:spPr>
        <p:txBody>
          <a:bodyPr anchor="ctr">
            <a:normAutofit/>
          </a:bodyPr>
          <a:lstStyle/>
          <a:p>
            <a:pPr>
              <a:lnSpc>
                <a:spcPct val="100000"/>
              </a:lnSpc>
              <a:buNone/>
            </a:pPr>
            <a:r>
              <a:rPr lang="en-US" sz="1600" dirty="0">
                <a:latin typeface="Georgia" pitchFamily="18" charset="0"/>
              </a:rPr>
              <a:t>	</a:t>
            </a:r>
          </a:p>
          <a:p>
            <a:pPr>
              <a:lnSpc>
                <a:spcPct val="100000"/>
              </a:lnSpc>
              <a:buNone/>
            </a:pPr>
            <a:r>
              <a:rPr lang="en-US" sz="1600" dirty="0">
                <a:latin typeface="Georgia" pitchFamily="18" charset="0"/>
              </a:rPr>
              <a:t>	</a:t>
            </a:r>
            <a:r>
              <a:rPr lang="en-US" b="1" dirty="0">
                <a:latin typeface="Georgia" panose="02040502050405020303" pitchFamily="18" charset="0"/>
              </a:rPr>
              <a:t>Supplemental educational services such as tutoring and other academic enrichment programs</a:t>
            </a:r>
            <a:r>
              <a:rPr lang="en-US" b="1" dirty="0"/>
              <a:t>.</a:t>
            </a:r>
            <a:endParaRPr lang="en-US" b="1" dirty="0">
              <a:latin typeface="Georgia" pitchFamily="18" charset="0"/>
            </a:endParaRPr>
          </a:p>
        </p:txBody>
      </p:sp>
      <p:pic>
        <p:nvPicPr>
          <p:cNvPr id="11" name="Picture 10" descr="A picture containing computer, clock&#10;&#10;Description automatically generated">
            <a:extLst>
              <a:ext uri="{FF2B5EF4-FFF2-40B4-BE49-F238E27FC236}">
                <a16:creationId xmlns:a16="http://schemas.microsoft.com/office/drawing/2014/main" id="{15B9CD79-350B-4566-978F-3705233E263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5828500" y="1577009"/>
            <a:ext cx="1940627" cy="2568763"/>
          </a:xfrm>
          <a:prstGeom prst="rect">
            <a:avLst/>
          </a:prstGeom>
        </p:spPr>
      </p:pic>
      <p:pic>
        <p:nvPicPr>
          <p:cNvPr id="1027" name="Picture 3" descr="C:\Documents and Settings\LPHILLIPS\Local Settings\Temporary Internet Files\Content.IE5\OHUZ0XIJ\MC900056947[1].wmf"/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7137676" y="3586822"/>
            <a:ext cx="1940627" cy="21447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1870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762000"/>
            <a:ext cx="7406640" cy="120396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Georgia" pitchFamily="18" charset="0"/>
              </a:rPr>
              <a:t>Authorized Activities</a:t>
            </a:r>
            <a:br>
              <a:rPr lang="en-US" sz="2800" b="1" dirty="0">
                <a:solidFill>
                  <a:schemeClr val="tx1"/>
                </a:solidFill>
                <a:latin typeface="Georgia" pitchFamily="18" charset="0"/>
              </a:rPr>
            </a:br>
            <a:endParaRPr lang="en-US" sz="28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7959090" cy="4038600"/>
          </a:xfrm>
        </p:spPr>
        <p:txBody>
          <a:bodyPr/>
          <a:lstStyle/>
          <a:p>
            <a:pPr algn="ctr">
              <a:buNone/>
            </a:pPr>
            <a:r>
              <a:rPr lang="en-US" dirty="0"/>
              <a:t>	</a:t>
            </a:r>
            <a:r>
              <a:rPr lang="en-US" sz="2000" b="1" dirty="0">
                <a:latin typeface="Georgia" pitchFamily="18" charset="0"/>
              </a:rPr>
              <a:t>Expedited evaluations for various educational services.</a:t>
            </a:r>
          </a:p>
          <a:p>
            <a:pPr algn="ctr">
              <a:buNone/>
            </a:pPr>
            <a:endParaRPr lang="en-US" b="1" dirty="0">
              <a:latin typeface="Georgia" pitchFamily="18" charset="0"/>
            </a:endParaRPr>
          </a:p>
          <a:p>
            <a:pPr algn="ctr">
              <a:buNone/>
            </a:pPr>
            <a:endParaRPr lang="en-US" b="1" dirty="0">
              <a:latin typeface="Georgia" pitchFamily="18" charset="0"/>
            </a:endParaRPr>
          </a:p>
        </p:txBody>
      </p:sp>
      <p:pic>
        <p:nvPicPr>
          <p:cNvPr id="6" name="Picture 5" descr="A picture containing device&#10;&#10;Description automatically generated">
            <a:extLst>
              <a:ext uri="{FF2B5EF4-FFF2-40B4-BE49-F238E27FC236}">
                <a16:creationId xmlns:a16="http://schemas.microsoft.com/office/drawing/2014/main" id="{9128D12F-A10E-4873-9A34-2A3E031E05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265158" y="3163348"/>
            <a:ext cx="4038373" cy="266700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066800"/>
          </a:xfrm>
        </p:spPr>
        <p:txBody>
          <a:bodyPr>
            <a:normAutofit/>
          </a:bodyPr>
          <a:lstStyle/>
          <a:p>
            <a:pPr algn="ctr"/>
            <a:b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</a:br>
            <a:r>
              <a:rPr lang="en-US" sz="3200" b="1" dirty="0">
                <a:solidFill>
                  <a:schemeClr val="tx1"/>
                </a:solidFill>
                <a:latin typeface="Georgia" pitchFamily="18" charset="0"/>
              </a:rPr>
              <a:t>Authorized Activities</a:t>
            </a:r>
            <a:endParaRPr lang="en-US" sz="3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	</a:t>
            </a:r>
            <a:endParaRPr lang="en-US" sz="2400" dirty="0"/>
          </a:p>
          <a:p>
            <a:pPr algn="ctr">
              <a:buNone/>
            </a:pPr>
            <a:r>
              <a:rPr lang="en-US" sz="2400" dirty="0">
                <a:latin typeface="Georgia" pitchFamily="18" charset="0"/>
              </a:rPr>
              <a:t>	</a:t>
            </a:r>
            <a:r>
              <a:rPr lang="en-US" b="1" dirty="0">
                <a:latin typeface="Georgia" pitchFamily="18" charset="0"/>
              </a:rPr>
              <a:t>Professional development activities for educators and pupil services personnel working with homeless students.</a:t>
            </a:r>
          </a:p>
        </p:txBody>
      </p:sp>
      <p:pic>
        <p:nvPicPr>
          <p:cNvPr id="14" name="Picture 13" descr="A close up of a device&#10;&#10;Description automatically generated">
            <a:extLst>
              <a:ext uri="{FF2B5EF4-FFF2-40B4-BE49-F238E27FC236}">
                <a16:creationId xmlns:a16="http://schemas.microsoft.com/office/drawing/2014/main" id="{C13A86D2-145D-4E80-88B6-AB012D2764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605212" y="3886200"/>
            <a:ext cx="1933575" cy="237172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93287"/>
            <a:ext cx="3349925" cy="1620318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Georgia" pitchFamily="18" charset="0"/>
              </a:rPr>
              <a:t>Authorized Activities</a:t>
            </a:r>
            <a:br>
              <a:rPr lang="en-US" sz="2800" b="1" dirty="0">
                <a:solidFill>
                  <a:schemeClr val="tx1"/>
                </a:solidFill>
                <a:latin typeface="Georgia" pitchFamily="18" charset="0"/>
              </a:rPr>
            </a:br>
            <a:endParaRPr lang="en-US" sz="28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1" y="2546430"/>
            <a:ext cx="3349924" cy="354957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1600" dirty="0">
              <a:latin typeface="Georgia" pitchFamily="18" charset="0"/>
            </a:endParaRPr>
          </a:p>
          <a:p>
            <a:pPr>
              <a:buNone/>
            </a:pPr>
            <a:endParaRPr lang="en-US" sz="1600" b="1" dirty="0"/>
          </a:p>
          <a:p>
            <a:pPr algn="ctr">
              <a:buNone/>
            </a:pPr>
            <a:r>
              <a:rPr lang="en-US" b="1" dirty="0">
                <a:latin typeface="Georgia" panose="02040502050405020303" pitchFamily="18" charset="0"/>
              </a:rPr>
              <a:t>Health Referral </a:t>
            </a:r>
          </a:p>
          <a:p>
            <a:pPr algn="ctr">
              <a:buNone/>
            </a:pPr>
            <a:r>
              <a:rPr lang="en-US" b="1" dirty="0">
                <a:latin typeface="Georgia" panose="02040502050405020303" pitchFamily="18" charset="0"/>
              </a:rPr>
              <a:t>Services</a:t>
            </a:r>
          </a:p>
          <a:p>
            <a:pPr>
              <a:buNone/>
            </a:pPr>
            <a:endParaRPr lang="en-US" sz="1600" dirty="0">
              <a:latin typeface="Georgia" pitchFamily="18" charset="0"/>
            </a:endParaRPr>
          </a:p>
        </p:txBody>
      </p:sp>
      <p:pic>
        <p:nvPicPr>
          <p:cNvPr id="3076" name="Picture 4" descr="C:\Documents and Settings\LPHILLIPS\Local Settings\Temporary Internet Files\Content.IE5\IH3CXWFM\MC900318416[1].wm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293604" y="415224"/>
            <a:ext cx="1597366" cy="1597366"/>
          </a:xfrm>
          <a:prstGeom prst="rect">
            <a:avLst/>
          </a:prstGeom>
          <a:noFill/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44005BC1-A317-4B00-8838-9385704BD9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260086" y="419318"/>
            <a:ext cx="1595680" cy="1595680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9D35DAEE-A301-4998-89B8-7B607743B02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6276845" y="1899737"/>
            <a:ext cx="1597366" cy="18628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135636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Georgia" pitchFamily="18" charset="0"/>
              </a:rPr>
              <a:t>Authorized Activities</a:t>
            </a:r>
            <a:br>
              <a:rPr lang="en-US" b="1" dirty="0">
                <a:latin typeface="Georgia" pitchFamily="18" charset="0"/>
              </a:rPr>
            </a:br>
            <a:endParaRPr lang="en-US" dirty="0"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2057400"/>
            <a:ext cx="3526971" cy="4038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700" dirty="0">
                <a:latin typeface="Georgia" pitchFamily="18" charset="0"/>
              </a:rPr>
              <a:t>	</a:t>
            </a:r>
            <a:r>
              <a:rPr lang="en-US" sz="1700" dirty="0"/>
              <a:t> </a:t>
            </a:r>
          </a:p>
          <a:p>
            <a:pPr>
              <a:lnSpc>
                <a:spcPct val="100000"/>
              </a:lnSpc>
              <a:buNone/>
            </a:pPr>
            <a:r>
              <a:rPr lang="en-US" sz="1700" dirty="0"/>
              <a:t>   </a:t>
            </a:r>
            <a:r>
              <a:rPr lang="en-US" b="1" dirty="0">
                <a:latin typeface="Georgia" pitchFamily="18" charset="0"/>
              </a:rPr>
              <a:t>Defraying the excess cost of transportation to enable students to attend the school of origin.</a:t>
            </a:r>
          </a:p>
        </p:txBody>
      </p:sp>
      <p:pic>
        <p:nvPicPr>
          <p:cNvPr id="5" name="Picture 4" descr="Yellow school bus moving fast">
            <a:extLst>
              <a:ext uri="{FF2B5EF4-FFF2-40B4-BE49-F238E27FC236}">
                <a16:creationId xmlns:a16="http://schemas.microsoft.com/office/drawing/2014/main" id="{5BFEBE28-4D79-B536-7A0E-89D42271232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3" r="1014" b="2"/>
          <a:stretch/>
        </p:blipFill>
        <p:spPr>
          <a:xfrm>
            <a:off x="5025006" y="2190751"/>
            <a:ext cx="1501266" cy="1792222"/>
          </a:xfrm>
          <a:prstGeom prst="rect">
            <a:avLst/>
          </a:prstGeom>
        </p:spPr>
      </p:pic>
      <p:pic>
        <p:nvPicPr>
          <p:cNvPr id="11" name="Picture 10" descr="A bus driving down a city street&#10;&#10;Description automatically generated">
            <a:extLst>
              <a:ext uri="{FF2B5EF4-FFF2-40B4-BE49-F238E27FC236}">
                <a16:creationId xmlns:a16="http://schemas.microsoft.com/office/drawing/2014/main" id="{6E8276CD-CD62-4AE1-81BE-9F28D22890C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6497" r="16559" b="4"/>
          <a:stretch/>
        </p:blipFill>
        <p:spPr>
          <a:xfrm>
            <a:off x="6785485" y="2190750"/>
            <a:ext cx="1501266" cy="1792222"/>
          </a:xfrm>
          <a:prstGeom prst="rect">
            <a:avLst/>
          </a:prstGeom>
        </p:spPr>
      </p:pic>
      <p:pic>
        <p:nvPicPr>
          <p:cNvPr id="14" name="Picture 13" descr="A yellow car parked on a city street&#10;&#10;Description automatically generated">
            <a:extLst>
              <a:ext uri="{FF2B5EF4-FFF2-40B4-BE49-F238E27FC236}">
                <a16:creationId xmlns:a16="http://schemas.microsoft.com/office/drawing/2014/main" id="{687CDCDB-6E9A-4A5F-96C9-38F67AEC09C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5933" r="19101" b="2"/>
          <a:stretch/>
        </p:blipFill>
        <p:spPr>
          <a:xfrm>
            <a:off x="5025006" y="4206814"/>
            <a:ext cx="1501266" cy="1828225"/>
          </a:xfrm>
          <a:prstGeom prst="rect">
            <a:avLst/>
          </a:prstGeom>
        </p:spPr>
      </p:pic>
      <p:pic>
        <p:nvPicPr>
          <p:cNvPr id="9" name="Picture 8" descr="A red car parked on the side of a building&#10;&#10;Description automatically generated">
            <a:extLst>
              <a:ext uri="{FF2B5EF4-FFF2-40B4-BE49-F238E27FC236}">
                <a16:creationId xmlns:a16="http://schemas.microsoft.com/office/drawing/2014/main" id="{A2241B68-9B89-4F92-919A-02EA6BD0347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rcRect l="6150" r="28667" b="-3"/>
          <a:stretch/>
        </p:blipFill>
        <p:spPr>
          <a:xfrm>
            <a:off x="6785486" y="4143839"/>
            <a:ext cx="1501266" cy="1891201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602" y="1070335"/>
            <a:ext cx="4059782" cy="1443269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Georgia" pitchFamily="18" charset="0"/>
              </a:rPr>
              <a:t>Authorized Activities</a:t>
            </a:r>
            <a:endParaRPr lang="en-US" sz="3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0603" y="2546430"/>
            <a:ext cx="4059782" cy="354957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600" dirty="0">
                <a:latin typeface="Georgia" pitchFamily="18" charset="0"/>
              </a:rPr>
              <a:t>	</a:t>
            </a:r>
            <a:r>
              <a:rPr lang="en-US" sz="1600" dirty="0"/>
              <a:t> 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2400" b="1" dirty="0">
                <a:latin typeface="Georgia" pitchFamily="18" charset="0"/>
              </a:rPr>
              <a:t>  Provision of early childhood education programs for 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2400" b="1" dirty="0">
                <a:latin typeface="Georgia" pitchFamily="18" charset="0"/>
              </a:rPr>
              <a:t>pre-school aged homeless children </a:t>
            </a:r>
          </a:p>
          <a:p>
            <a:pPr>
              <a:buNone/>
            </a:pPr>
            <a:endParaRPr lang="en-US" sz="1600" dirty="0">
              <a:latin typeface="Georgia" pitchFamily="18" charset="0"/>
            </a:endParaRPr>
          </a:p>
        </p:txBody>
      </p:sp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9AFA7A88-0373-4FB6-B7DC-F15C2D108D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8559" r="18615"/>
          <a:stretch/>
        </p:blipFill>
        <p:spPr>
          <a:xfrm>
            <a:off x="5791199" y="1238487"/>
            <a:ext cx="2742197" cy="449306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09600"/>
            <a:ext cx="5019795" cy="1356360"/>
          </a:xfrm>
        </p:spPr>
        <p:txBody>
          <a:bodyPr>
            <a:normAutofit fontScale="90000"/>
          </a:bodyPr>
          <a:lstStyle/>
          <a:p>
            <a:pPr algn="ctr">
              <a:buNone/>
            </a:pPr>
            <a:r>
              <a:rPr lang="en-US" sz="3600" b="1" dirty="0">
                <a:solidFill>
                  <a:schemeClr val="tx1"/>
                </a:solidFill>
                <a:latin typeface="Georgia" pitchFamily="18" charset="0"/>
              </a:rPr>
              <a:t>Authorized Activities</a:t>
            </a:r>
            <a:br>
              <a:rPr lang="en-US" sz="2800" b="1" dirty="0">
                <a:solidFill>
                  <a:schemeClr val="tx1"/>
                </a:solidFill>
                <a:latin typeface="Georgia" pitchFamily="18" charset="0"/>
              </a:rPr>
            </a:br>
            <a:br>
              <a:rPr lang="en-US" sz="2800" b="1" dirty="0">
                <a:solidFill>
                  <a:schemeClr val="tx1"/>
                </a:solidFill>
                <a:latin typeface="Georgia" pitchFamily="18" charset="0"/>
              </a:rPr>
            </a:br>
            <a:br>
              <a:rPr lang="en-US" sz="2800" b="1" dirty="0">
                <a:solidFill>
                  <a:schemeClr val="tx1"/>
                </a:solidFill>
                <a:latin typeface="Georgia" pitchFamily="18" charset="0"/>
              </a:rPr>
            </a:br>
            <a:br>
              <a:rPr lang="en-US" sz="2800" b="1" dirty="0">
                <a:solidFill>
                  <a:schemeClr val="tx1"/>
                </a:solidFill>
                <a:latin typeface="Georgia" pitchFamily="18" charset="0"/>
              </a:rPr>
            </a:br>
            <a:endParaRPr lang="en-US" sz="28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1963"/>
            <a:ext cx="5419845" cy="454403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>
                <a:solidFill>
                  <a:schemeClr val="bg1"/>
                </a:solidFill>
              </a:rPr>
              <a:t>	</a:t>
            </a:r>
          </a:p>
          <a:p>
            <a:pPr>
              <a:lnSpc>
                <a:spcPct val="110000"/>
              </a:lnSpc>
              <a:buNone/>
            </a:pP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S</a:t>
            </a:r>
            <a:r>
              <a:rPr lang="en-US" sz="2400" b="1" dirty="0">
                <a:solidFill>
                  <a:schemeClr val="tx1"/>
                </a:solidFill>
                <a:latin typeface="Georgia" pitchFamily="18" charset="0"/>
              </a:rPr>
              <a:t> </a:t>
            </a:r>
            <a:r>
              <a:rPr lang="en-US" sz="3200" b="1" dirty="0">
                <a:latin typeface="Georgia" pitchFamily="18" charset="0"/>
              </a:rPr>
              <a:t>Services to retain </a:t>
            </a:r>
            <a:br>
              <a:rPr lang="en-US" sz="3200" b="1" dirty="0">
                <a:latin typeface="Georgia" pitchFamily="18" charset="0"/>
              </a:rPr>
            </a:br>
            <a:r>
              <a:rPr lang="en-US" sz="3200" b="1" dirty="0">
                <a:latin typeface="Georgia" pitchFamily="18" charset="0"/>
              </a:rPr>
              <a:t>unaccompanied homeless youths </a:t>
            </a:r>
            <a:br>
              <a:rPr lang="en-US" sz="3200" b="1" dirty="0">
                <a:latin typeface="Georgia" pitchFamily="18" charset="0"/>
              </a:rPr>
            </a:br>
            <a:r>
              <a:rPr lang="en-US" sz="3200" b="1" dirty="0">
                <a:latin typeface="Georgia" pitchFamily="18" charset="0"/>
              </a:rPr>
              <a:t>in public school programs </a:t>
            </a:r>
            <a:r>
              <a:rPr lang="en-US" sz="3200" b="1" dirty="0">
                <a:solidFill>
                  <a:schemeClr val="bg1"/>
                </a:solidFill>
                <a:latin typeface="Georgia" panose="02040502050405020303" pitchFamily="18" charset="0"/>
              </a:rPr>
              <a:t>vices to retain </a:t>
            </a:r>
          </a:p>
          <a:p>
            <a:pPr algn="ctr">
              <a:buNone/>
            </a:pP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unaccompanied homeless youths </a:t>
            </a:r>
          </a:p>
          <a:p>
            <a:pPr algn="ctr">
              <a:buNone/>
            </a:pPr>
            <a:r>
              <a:rPr lang="en-US" sz="2400" b="1" dirty="0">
                <a:solidFill>
                  <a:schemeClr val="bg1"/>
                </a:solidFill>
                <a:latin typeface="Georgia" panose="02040502050405020303" pitchFamily="18" charset="0"/>
              </a:rPr>
              <a:t>in public school</a:t>
            </a:r>
          </a:p>
        </p:txBody>
      </p:sp>
      <p:pic>
        <p:nvPicPr>
          <p:cNvPr id="5" name="Picture 4" descr="A person standing in front of a building&#10;&#10;Description automatically generated">
            <a:extLst>
              <a:ext uri="{FF2B5EF4-FFF2-40B4-BE49-F238E27FC236}">
                <a16:creationId xmlns:a16="http://schemas.microsoft.com/office/drawing/2014/main" id="{C2F0A7F5-D2F0-4576-AA45-A27FA917D8D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1879" r="37567" b="1"/>
          <a:stretch/>
        </p:blipFill>
        <p:spPr>
          <a:xfrm>
            <a:off x="6400799" y="243840"/>
            <a:ext cx="2560367" cy="6377939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305800" cy="82296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Georgia" pitchFamily="18" charset="0"/>
              </a:rPr>
              <a:t>Subgrant Schedule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761" y="914400"/>
            <a:ext cx="8575490" cy="579120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endParaRPr lang="en-US" sz="2900" dirty="0">
              <a:latin typeface="Georgia" panose="02040502050405020303" pitchFamily="18" charset="0"/>
            </a:endParaRPr>
          </a:p>
          <a:p>
            <a:pPr marL="34290" indent="0" algn="ctr">
              <a:buNone/>
            </a:pPr>
            <a:r>
              <a:rPr lang="en-US" sz="2900" b="1" dirty="0">
                <a:latin typeface="Georgia" panose="02040502050405020303" pitchFamily="18" charset="0"/>
              </a:rPr>
              <a:t> </a:t>
            </a:r>
            <a:r>
              <a:rPr lang="en-US" sz="2600" b="1" dirty="0">
                <a:latin typeface="Georgia" panose="02040502050405020303" pitchFamily="18" charset="0"/>
              </a:rPr>
              <a:t>Subgrant Information Sessions</a:t>
            </a:r>
          </a:p>
          <a:p>
            <a:pPr marL="34290" indent="0" algn="ctr">
              <a:buNone/>
            </a:pPr>
            <a:r>
              <a:rPr lang="en-US" sz="2600" b="1" dirty="0">
                <a:latin typeface="Georgia" panose="02040502050405020303" pitchFamily="18" charset="0"/>
              </a:rPr>
              <a:t>November 29, 30, December 2 &amp; 5 </a:t>
            </a:r>
          </a:p>
          <a:p>
            <a:pPr marL="34290" indent="0" algn="ctr">
              <a:buNone/>
            </a:pPr>
            <a:endParaRPr lang="en-US" sz="2600" b="1" dirty="0">
              <a:latin typeface="Georgia" panose="02040502050405020303" pitchFamily="18" charset="0"/>
            </a:endParaRPr>
          </a:p>
          <a:p>
            <a:pPr marL="34290" indent="0">
              <a:buNone/>
            </a:pPr>
            <a:r>
              <a:rPr lang="en-US" sz="2600" b="1" dirty="0">
                <a:latin typeface="Georgia" panose="02040502050405020303" pitchFamily="18" charset="0"/>
              </a:rPr>
              <a:t>December 5		Release of RFP</a:t>
            </a:r>
          </a:p>
          <a:p>
            <a:pPr marL="34290" indent="0">
              <a:buNone/>
            </a:pPr>
            <a:r>
              <a:rPr lang="en-US" sz="2600" b="1" dirty="0">
                <a:latin typeface="Georgia" panose="02040502050405020303" pitchFamily="18" charset="0"/>
              </a:rPr>
              <a:t>February 6		Deadline for Submission </a:t>
            </a:r>
          </a:p>
          <a:p>
            <a:pPr marL="34290" indent="0">
              <a:buNone/>
            </a:pPr>
            <a:r>
              <a:rPr lang="en-US" sz="2600" b="1" dirty="0">
                <a:latin typeface="Georgia" panose="02040502050405020303" pitchFamily="18" charset="0"/>
              </a:rPr>
              <a:t>March 15		Recommendations Submitted </a:t>
            </a:r>
          </a:p>
          <a:p>
            <a:pPr marL="34290" indent="0">
              <a:buNone/>
            </a:pPr>
            <a:r>
              <a:rPr lang="en-US" sz="2600" b="1" dirty="0">
                <a:latin typeface="Georgia" panose="02040502050405020303" pitchFamily="18" charset="0"/>
              </a:rPr>
              <a:t>April 15		Status Notification to PSUs</a:t>
            </a:r>
          </a:p>
          <a:p>
            <a:pPr marL="34290" indent="0">
              <a:buNone/>
            </a:pPr>
            <a:r>
              <a:rPr lang="en-US" sz="2600" b="1" dirty="0">
                <a:latin typeface="Georgia" panose="02040502050405020303" pitchFamily="18" charset="0"/>
              </a:rPr>
              <a:t>June			SBE Approval of Applications</a:t>
            </a:r>
          </a:p>
          <a:p>
            <a:pPr marL="34290" indent="0">
              <a:buNone/>
            </a:pPr>
            <a:r>
              <a:rPr lang="en-US" sz="2600" b="1" dirty="0">
                <a:latin typeface="Georgia" panose="02040502050405020303" pitchFamily="18" charset="0"/>
              </a:rPr>
              <a:t>July 1			Begin Entering Planning Budgets  </a:t>
            </a:r>
          </a:p>
          <a:p>
            <a:pPr marL="34290" indent="0">
              <a:buNone/>
            </a:pPr>
            <a:r>
              <a:rPr lang="en-US" sz="2600" b="1" dirty="0">
                <a:latin typeface="Georgia" panose="02040502050405020303" pitchFamily="18" charset="0"/>
              </a:rPr>
              <a:t>July 			State Award Provided by USDE</a:t>
            </a:r>
          </a:p>
          <a:p>
            <a:pPr marL="34290" indent="0">
              <a:buNone/>
            </a:pPr>
            <a:r>
              <a:rPr lang="en-US" sz="2600" b="1" dirty="0">
                <a:latin typeface="Georgia" panose="02040502050405020303" pitchFamily="18" charset="0"/>
              </a:rPr>
              <a:t>October 1		Planning Budgets Due </a:t>
            </a:r>
          </a:p>
          <a:p>
            <a:pPr marL="34290" indent="0">
              <a:buNone/>
            </a:pPr>
            <a:r>
              <a:rPr lang="en-US" sz="2600" b="1" dirty="0">
                <a:latin typeface="Georgia" panose="02040502050405020303" pitchFamily="18" charset="0"/>
              </a:rPr>
              <a:t>January		Mid-Year Check-Ins </a:t>
            </a:r>
          </a:p>
          <a:p>
            <a:pPr marL="34290" indent="0">
              <a:buNone/>
            </a:pPr>
            <a:r>
              <a:rPr lang="en-US" sz="2600" b="1" dirty="0">
                <a:latin typeface="Georgia" panose="02040502050405020303" pitchFamily="18" charset="0"/>
              </a:rPr>
              <a:t>June 30		EOY Reports Due</a:t>
            </a:r>
          </a:p>
          <a:p>
            <a:pPr marL="34290" indent="0">
              <a:buNone/>
            </a:pPr>
            <a:r>
              <a:rPr lang="en-US" sz="2600" b="1" dirty="0">
                <a:solidFill>
                  <a:schemeClr val="tx1"/>
                </a:solidFill>
                <a:latin typeface="Georgia" panose="02040502050405020303" pitchFamily="18" charset="0"/>
              </a:rPr>
              <a:t>			</a:t>
            </a:r>
          </a:p>
          <a:p>
            <a:pPr marL="34290" indent="0">
              <a:buNone/>
            </a:pPr>
            <a:r>
              <a:rPr lang="en-US" sz="2600" b="1" dirty="0">
                <a:solidFill>
                  <a:schemeClr val="tx1"/>
                </a:solidFill>
                <a:latin typeface="Georgia" panose="02040502050405020303" pitchFamily="18" charset="0"/>
              </a:rPr>
              <a:t>				Subject to Change </a:t>
            </a:r>
          </a:p>
          <a:p>
            <a:pPr marL="34290" indent="0">
              <a:buNone/>
            </a:pPr>
            <a:endParaRPr lang="en-US" sz="29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34290" indent="0">
              <a:buNone/>
            </a:pPr>
            <a:endParaRPr lang="en-US" sz="29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 marL="34290" indent="0">
              <a:buNone/>
            </a:pPr>
            <a:endParaRPr lang="en-US" sz="2900" b="1" dirty="0">
              <a:solidFill>
                <a:schemeClr val="tx1"/>
              </a:solidFill>
              <a:highlight>
                <a:srgbClr val="FFFF00"/>
              </a:highlight>
              <a:latin typeface="Georgia" panose="02040502050405020303" pitchFamily="18" charset="0"/>
            </a:endParaRPr>
          </a:p>
          <a:p>
            <a:pPr marL="34290" indent="0">
              <a:buNone/>
            </a:pPr>
            <a:endParaRPr lang="en-US" sz="2900" b="1" dirty="0">
              <a:solidFill>
                <a:schemeClr val="tx1"/>
              </a:solidFill>
              <a:latin typeface="Georgia" panose="02040502050405020303" pitchFamily="18" charset="0"/>
            </a:endParaRPr>
          </a:p>
          <a:p>
            <a:pPr>
              <a:buNone/>
            </a:pPr>
            <a:endParaRPr lang="en-US" b="1" dirty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2" descr="C:\Documents and Settings\LPHILLIPS\Local Settings\Temporary Internet Files\Content.IE5\IH3CXWFM\MC90041050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200" y="83820"/>
            <a:ext cx="1066800" cy="1066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98" y="609600"/>
            <a:ext cx="4498902" cy="135636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Georgia" pitchFamily="18" charset="0"/>
              </a:rPr>
              <a:t>Authorized Activities</a:t>
            </a:r>
            <a:endParaRPr lang="en-US" sz="3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463" y="1563847"/>
            <a:ext cx="7851702" cy="48768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Georgia" pitchFamily="18" charset="0"/>
              </a:rPr>
              <a:t>	</a:t>
            </a:r>
            <a:r>
              <a:rPr lang="en-US" dirty="0"/>
              <a:t> </a:t>
            </a:r>
          </a:p>
          <a:p>
            <a:pPr>
              <a:buNone/>
            </a:pPr>
            <a:endParaRPr lang="en-US" dirty="0">
              <a:latin typeface="Georgia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latin typeface="Georgia" panose="02040502050405020303" pitchFamily="18" charset="0"/>
              </a:rPr>
              <a:t>Before- and after-school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latin typeface="Georgia" panose="02040502050405020303" pitchFamily="18" charset="0"/>
              </a:rPr>
              <a:t> Mentoring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b="1" dirty="0">
                <a:latin typeface="Georgia" panose="02040502050405020303" pitchFamily="18" charset="0"/>
              </a:rPr>
              <a:t>Summer programs </a:t>
            </a:r>
          </a:p>
          <a:p>
            <a:pPr algn="ctr">
              <a:buNone/>
            </a:pPr>
            <a:endParaRPr lang="en-US" sz="2400" b="1" u="sng" dirty="0"/>
          </a:p>
          <a:p>
            <a:pPr algn="ctr">
              <a:buNone/>
            </a:pPr>
            <a:endParaRPr lang="en-US" sz="2400" b="1" u="sng" dirty="0"/>
          </a:p>
          <a:p>
            <a:pPr algn="ctr">
              <a:lnSpc>
                <a:spcPct val="100000"/>
              </a:lnSpc>
              <a:buNone/>
            </a:pPr>
            <a:r>
              <a:rPr lang="en-US" sz="2400" b="1" dirty="0">
                <a:latin typeface="Georgia" panose="02040502050405020303" pitchFamily="18" charset="0"/>
              </a:rPr>
              <a:t>Remember! 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2400" b="1" u="sng" dirty="0">
                <a:latin typeface="Georgia" panose="02040502050405020303" pitchFamily="18" charset="0"/>
              </a:rPr>
              <a:t>Services must have an educational component</a:t>
            </a:r>
            <a:r>
              <a:rPr lang="en-US" sz="2400" b="1" dirty="0">
                <a:latin typeface="Georgia" pitchFamily="18" charset="0"/>
              </a:rPr>
              <a:t>. </a:t>
            </a:r>
          </a:p>
          <a:p>
            <a:pPr>
              <a:buNone/>
            </a:pPr>
            <a:endParaRPr lang="en-US" dirty="0">
              <a:latin typeface="Georgia" pitchFamily="18" charset="0"/>
            </a:endParaRPr>
          </a:p>
        </p:txBody>
      </p:sp>
      <p:pic>
        <p:nvPicPr>
          <p:cNvPr id="14" name="Picture 13" descr="A picture containing clock, plate&#10;&#10;Description automatically generated">
            <a:extLst>
              <a:ext uri="{FF2B5EF4-FFF2-40B4-BE49-F238E27FC236}">
                <a16:creationId xmlns:a16="http://schemas.microsoft.com/office/drawing/2014/main" id="{0C5DF18C-09EF-4060-8D80-26D37FDD7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410200" y="1922890"/>
            <a:ext cx="2743200" cy="2773680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80028" y="609600"/>
            <a:ext cx="4023333" cy="135636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Georgia" pitchFamily="18" charset="0"/>
              </a:rPr>
              <a:t>Authorized Activities</a:t>
            </a:r>
            <a:endParaRPr lang="en-US" sz="32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7170" name="Picture 2" descr="C:\Documents and Settings\LPHILLIPS\Local Settings\Temporary Internet Files\Content.IE5\GVBVQOXT\MC900311034[1].wm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3429000"/>
            <a:ext cx="3445286" cy="235287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6619" y="1965960"/>
            <a:ext cx="4023333" cy="437454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>
                <a:latin typeface="Georgia" pitchFamily="18" charset="0"/>
              </a:rPr>
              <a:t>	</a:t>
            </a:r>
            <a:endParaRPr lang="en-US" dirty="0"/>
          </a:p>
          <a:p>
            <a:pPr>
              <a:lnSpc>
                <a:spcPct val="100000"/>
              </a:lnSpc>
              <a:buNone/>
            </a:pPr>
            <a:r>
              <a:rPr lang="en-US" sz="2400" b="1" dirty="0"/>
              <a:t>	</a:t>
            </a:r>
            <a:r>
              <a:rPr lang="en-US" b="1" dirty="0">
                <a:latin typeface="Georgia" pitchFamily="18" charset="0"/>
              </a:rPr>
              <a:t>Payment of fees and costs associated with tracking, obtaining, and transferring records.</a:t>
            </a:r>
          </a:p>
          <a:p>
            <a:pPr>
              <a:buNone/>
            </a:pPr>
            <a:endParaRPr lang="en-US" sz="2400" b="1" dirty="0">
              <a:latin typeface="Georgia" pitchFamily="18" charset="0"/>
            </a:endParaRPr>
          </a:p>
          <a:p>
            <a:pPr>
              <a:buNone/>
            </a:pPr>
            <a:endParaRPr lang="en-US" dirty="0"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077200" cy="150876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Georgia" pitchFamily="18" charset="0"/>
              </a:rPr>
              <a:t>Authorized Activities</a:t>
            </a:r>
            <a:endParaRPr lang="en-US" sz="3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>
                <a:latin typeface="Georgia" pitchFamily="18" charset="0"/>
              </a:rPr>
              <a:t>	</a:t>
            </a:r>
          </a:p>
          <a:p>
            <a:pPr>
              <a:buNone/>
            </a:pPr>
            <a:endParaRPr lang="en-US" dirty="0">
              <a:latin typeface="Georgia" pitchFamily="18" charset="0"/>
            </a:endParaRPr>
          </a:p>
          <a:p>
            <a:pPr>
              <a:buNone/>
            </a:pPr>
            <a:r>
              <a:rPr lang="en-US" dirty="0">
                <a:latin typeface="Georgia" pitchFamily="18" charset="0"/>
              </a:rPr>
              <a:t>	</a:t>
            </a:r>
          </a:p>
          <a:p>
            <a:pPr>
              <a:buNone/>
            </a:pPr>
            <a:endParaRPr lang="en-US" dirty="0">
              <a:latin typeface="Georgia" pitchFamily="18" charset="0"/>
            </a:endParaRPr>
          </a:p>
          <a:p>
            <a:pPr>
              <a:buNone/>
            </a:pPr>
            <a:endParaRPr lang="en-US" dirty="0">
              <a:latin typeface="Georgia" pitchFamily="18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dirty="0">
                <a:latin typeface="Georgia" pitchFamily="18" charset="0"/>
              </a:rPr>
              <a:t>	</a:t>
            </a:r>
            <a:r>
              <a:rPr lang="en-US" b="1" dirty="0">
                <a:latin typeface="Georgia" pitchFamily="18" charset="0"/>
              </a:rPr>
              <a:t>Education and training for parents of homeless children and youth about rights and resources.</a:t>
            </a:r>
          </a:p>
        </p:txBody>
      </p:sp>
      <p:pic>
        <p:nvPicPr>
          <p:cNvPr id="8194" name="Picture 2" descr="C:\Documents and Settings\LPHILLIPS\Local Settings\Temporary Internet Files\Content.IE5\RZPB3D4W\MC90029757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00" y="1676400"/>
            <a:ext cx="3429000" cy="20574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8" y="319314"/>
            <a:ext cx="7108033" cy="1030515"/>
          </a:xfrm>
        </p:spPr>
        <p:txBody>
          <a:bodyPr anchor="ctr"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Georgia" pitchFamily="18" charset="0"/>
              </a:rPr>
              <a:t>Authorized Activities</a:t>
            </a:r>
            <a:endParaRPr lang="en-US" sz="3200" dirty="0">
              <a:solidFill>
                <a:schemeClr val="tx1"/>
              </a:solidFill>
              <a:latin typeface="Georgia" pitchFamily="18" charset="0"/>
            </a:endParaRP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94606585-917D-4B07-A996-B566C03006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4210828"/>
            <a:ext cx="3423938" cy="192596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3C5AF2-3966-4B20-9EB1-EC3F99E674E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5491312" y="4795664"/>
            <a:ext cx="3450265" cy="143185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8698" y="5070346"/>
            <a:ext cx="7122320" cy="138526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700" dirty="0">
                <a:latin typeface="Georgia" pitchFamily="18" charset="0"/>
              </a:rPr>
              <a:t>	</a:t>
            </a:r>
            <a:r>
              <a:rPr lang="en-US" sz="1700" dirty="0"/>
              <a:t> </a:t>
            </a:r>
          </a:p>
          <a:p>
            <a:pPr>
              <a:buNone/>
            </a:pPr>
            <a:endParaRPr lang="en-US" sz="1700" dirty="0">
              <a:latin typeface="Georgia" pitchFamily="18" charset="0"/>
            </a:endParaRPr>
          </a:p>
          <a:p>
            <a:pPr>
              <a:buNone/>
            </a:pPr>
            <a:r>
              <a:rPr lang="en-US" sz="1700" dirty="0"/>
              <a:t>	</a:t>
            </a:r>
            <a:endParaRPr lang="en-US" sz="1700" dirty="0">
              <a:latin typeface="Georgia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19ED9C-5FEB-B145-8BCD-23437A9C05C6}"/>
              </a:ext>
            </a:extLst>
          </p:cNvPr>
          <p:cNvSpPr txBox="1"/>
          <p:nvPr/>
        </p:nvSpPr>
        <p:spPr>
          <a:xfrm>
            <a:off x="2062312" y="1787654"/>
            <a:ext cx="457619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n-US" sz="2800" b="1" dirty="0">
                <a:solidFill>
                  <a:srgbClr val="1C3766"/>
                </a:solidFill>
                <a:latin typeface="Georgia" pitchFamily="18" charset="0"/>
              </a:rPr>
              <a:t>Development of coordination between schools, programs, and agencies providing services.</a:t>
            </a:r>
          </a:p>
        </p:txBody>
      </p:sp>
    </p:spTree>
    <p:extLst>
      <p:ext uri="{BB962C8B-B14F-4D97-AF65-F5344CB8AC3E}">
        <p14:creationId xmlns:p14="http://schemas.microsoft.com/office/powerpoint/2010/main" val="18703419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Georgia" pitchFamily="18" charset="0"/>
              </a:rPr>
              <a:t>Authorized Activities</a:t>
            </a:r>
            <a:br>
              <a:rPr lang="en-US" sz="2800" b="1" dirty="0">
                <a:solidFill>
                  <a:schemeClr val="tx1"/>
                </a:solidFill>
                <a:latin typeface="Georgia" pitchFamily="18" charset="0"/>
              </a:rPr>
            </a:br>
            <a:endParaRPr lang="en-US" sz="28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1" y="1600200"/>
            <a:ext cx="7404653" cy="4495800"/>
          </a:xfrm>
        </p:spPr>
        <p:txBody>
          <a:bodyPr/>
          <a:lstStyle/>
          <a:p>
            <a:pPr>
              <a:buNone/>
            </a:pPr>
            <a:r>
              <a:rPr lang="en-US" dirty="0">
                <a:latin typeface="Georgia" pitchFamily="18" charset="0"/>
              </a:rPr>
              <a:t>	 </a:t>
            </a:r>
          </a:p>
          <a:p>
            <a:pPr algn="ctr">
              <a:lnSpc>
                <a:spcPct val="100000"/>
              </a:lnSpc>
              <a:buNone/>
            </a:pPr>
            <a:r>
              <a:rPr lang="en-US" dirty="0">
                <a:latin typeface="Georgia" pitchFamily="18" charset="0"/>
              </a:rPr>
              <a:t>	</a:t>
            </a:r>
            <a:r>
              <a:rPr lang="en-US" b="1" dirty="0">
                <a:latin typeface="Georgia" pitchFamily="18" charset="0"/>
              </a:rPr>
              <a:t>Provision of pupil services (including violence prevention counseling) and referrals for such services.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82116569-2145-4E1D-BBC7-B2D361D80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362200" y="3962400"/>
            <a:ext cx="4267200" cy="222504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62E7DD-B206-4D85-ABE8-987F83F7749E}"/>
              </a:ext>
            </a:extLst>
          </p:cNvPr>
          <p:cNvSpPr txBox="1"/>
          <p:nvPr/>
        </p:nvSpPr>
        <p:spPr>
          <a:xfrm>
            <a:off x="0" y="6858000"/>
            <a:ext cx="5105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4" tooltip="https://www.flickr.com/photos/saulalbert/34991210106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5" tooltip="https://creativecommons.org/licenses/by/3.0/"/>
              </a:rPr>
              <a:t>CC BY</a:t>
            </a:r>
            <a:endParaRPr lang="en-US" sz="9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Georgia" pitchFamily="18" charset="0"/>
              </a:rPr>
              <a:t>Authorized Activities</a:t>
            </a:r>
            <a:b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Georgia" pitchFamily="18" charset="0"/>
              </a:rPr>
            </a:br>
            <a:endParaRPr lang="en-US" sz="2800" dirty="0">
              <a:solidFill>
                <a:schemeClr val="accent2">
                  <a:lumMod val="75000"/>
                </a:schemeClr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675908"/>
            <a:ext cx="7404653" cy="4038600"/>
          </a:xfrm>
        </p:spPr>
        <p:txBody>
          <a:bodyPr/>
          <a:lstStyle/>
          <a:p>
            <a:pPr>
              <a:buNone/>
            </a:pPr>
            <a:r>
              <a:rPr lang="en-US" dirty="0"/>
              <a:t>	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2800" dirty="0">
                <a:latin typeface="Georgia" pitchFamily="18" charset="0"/>
              </a:rPr>
              <a:t>	</a:t>
            </a:r>
            <a:r>
              <a:rPr lang="en-US" b="1" dirty="0">
                <a:latin typeface="Georgia" pitchFamily="18" charset="0"/>
              </a:rPr>
              <a:t>Activities to address needs that may arise from domestic violence.</a:t>
            </a:r>
          </a:p>
        </p:txBody>
      </p:sp>
      <p:pic>
        <p:nvPicPr>
          <p:cNvPr id="11267" name="Picture 3" descr="C:\Documents and Settings\LPHILLIPS\Local Settings\Temporary Internet Files\Content.IE5\LKOZXH0P\MC910216993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7075" y="3581400"/>
            <a:ext cx="2609850" cy="21336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Georgia" pitchFamily="18" charset="0"/>
              </a:rPr>
              <a:t>Authorized Activities</a:t>
            </a:r>
            <a:endParaRPr lang="en-US" sz="3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682" y="1825625"/>
            <a:ext cx="7886700" cy="4351338"/>
          </a:xfrm>
        </p:spPr>
        <p:txBody>
          <a:bodyPr/>
          <a:lstStyle/>
          <a:p>
            <a:pPr>
              <a:buNone/>
            </a:pPr>
            <a:r>
              <a:rPr lang="en-US" dirty="0">
                <a:latin typeface="Georgia" pitchFamily="18" charset="0"/>
              </a:rPr>
              <a:t>	</a:t>
            </a:r>
          </a:p>
          <a:p>
            <a:pPr>
              <a:buNone/>
            </a:pPr>
            <a:endParaRPr lang="en-US" dirty="0">
              <a:latin typeface="Georgia" pitchFamily="18" charset="0"/>
            </a:endParaRPr>
          </a:p>
          <a:p>
            <a:pPr>
              <a:buNone/>
            </a:pPr>
            <a:r>
              <a:rPr lang="en-US" dirty="0">
                <a:latin typeface="Georgia" pitchFamily="18" charset="0"/>
              </a:rPr>
              <a:t>	</a:t>
            </a:r>
          </a:p>
          <a:p>
            <a:pPr>
              <a:buNone/>
            </a:pPr>
            <a:endParaRPr lang="en-US" dirty="0">
              <a:latin typeface="Georgia" pitchFamily="18" charset="0"/>
            </a:endParaRPr>
          </a:p>
          <a:p>
            <a:pPr>
              <a:lnSpc>
                <a:spcPct val="100000"/>
              </a:lnSpc>
              <a:buNone/>
            </a:pPr>
            <a:endParaRPr lang="en-US" dirty="0">
              <a:latin typeface="Georgia" pitchFamily="18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400" dirty="0">
                <a:latin typeface="Georgia" pitchFamily="18" charset="0"/>
              </a:rPr>
              <a:t>	</a:t>
            </a:r>
            <a:r>
              <a:rPr lang="en-US" b="1" dirty="0">
                <a:latin typeface="Georgia" pitchFamily="18" charset="0"/>
              </a:rPr>
              <a:t>Adaptation of space and purchase of supplies for non-school facilities to provide services listed above.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8CCBC51B-1CB4-492E-A646-22497AF2D2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883177" y="1969273"/>
            <a:ext cx="3352800" cy="19157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Georgia" pitchFamily="18" charset="0"/>
              </a:rPr>
              <a:t>Authorized Activities</a:t>
            </a:r>
            <a:endParaRPr lang="en-US" sz="32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1" y="1752600"/>
            <a:ext cx="7404653" cy="4343400"/>
          </a:xfrm>
        </p:spPr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en-US" dirty="0">
                <a:latin typeface="Georgia" pitchFamily="18" charset="0"/>
              </a:rPr>
              <a:t>	</a:t>
            </a:r>
            <a:r>
              <a:rPr lang="en-US" sz="2400" b="1" dirty="0">
                <a:latin typeface="Georgia" panose="02040502050405020303" pitchFamily="18" charset="0"/>
              </a:rPr>
              <a:t>	</a:t>
            </a:r>
            <a:r>
              <a:rPr lang="en-US" b="1" dirty="0">
                <a:latin typeface="Georgia" panose="02040502050405020303" pitchFamily="18" charset="0"/>
              </a:rPr>
              <a:t>Provision of school supplies, including those to be distributed at shelters or other appropriate locations.</a:t>
            </a:r>
          </a:p>
        </p:txBody>
      </p:sp>
      <p:pic>
        <p:nvPicPr>
          <p:cNvPr id="5" name="Picture 4" descr="A picture containing indoor, implement, table, sitting&#10;&#10;Description automatically generated">
            <a:extLst>
              <a:ext uri="{FF2B5EF4-FFF2-40B4-BE49-F238E27FC236}">
                <a16:creationId xmlns:a16="http://schemas.microsoft.com/office/drawing/2014/main" id="{E0EC9D26-B072-49EF-AA6E-7E0ED3CBEB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2416452" y="3810000"/>
            <a:ext cx="4286250" cy="2076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Georgia" pitchFamily="18" charset="0"/>
              </a:rPr>
              <a:t>Authorized Activities</a:t>
            </a:r>
            <a:br>
              <a:rPr lang="en-US" sz="2800" b="1" dirty="0">
                <a:solidFill>
                  <a:schemeClr val="tx1"/>
                </a:solidFill>
                <a:latin typeface="Georgia" pitchFamily="18" charset="0"/>
              </a:rPr>
            </a:br>
            <a:endParaRPr lang="en-US" sz="2800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en-US" dirty="0">
                <a:latin typeface="Georgia" panose="02040502050405020303" pitchFamily="18" charset="0"/>
              </a:rPr>
              <a:t>	</a:t>
            </a:r>
            <a:r>
              <a:rPr lang="en-US" b="1" dirty="0">
                <a:latin typeface="Georgia" pitchFamily="18" charset="0"/>
              </a:rPr>
              <a:t>Other extraordinary or emergency assistance needed to enable homeless students to attend school.</a:t>
            </a:r>
          </a:p>
          <a:p>
            <a:pPr>
              <a:buNone/>
            </a:pPr>
            <a:endParaRPr lang="en-US" dirty="0">
              <a:latin typeface="Georgia" pitchFamily="18" charset="0"/>
            </a:endParaRPr>
          </a:p>
          <a:p>
            <a:pPr>
              <a:buNone/>
            </a:pPr>
            <a:endParaRPr lang="en-US" dirty="0">
              <a:latin typeface="Georgia" pitchFamily="18" charset="0"/>
            </a:endParaRPr>
          </a:p>
          <a:p>
            <a:pPr>
              <a:buNone/>
            </a:pPr>
            <a:endParaRPr lang="en-US" dirty="0">
              <a:latin typeface="Georgia" pitchFamily="18" charset="0"/>
            </a:endParaRPr>
          </a:p>
        </p:txBody>
      </p:sp>
      <p:pic>
        <p:nvPicPr>
          <p:cNvPr id="14338" name="Picture 2" descr="C:\Documents and Settings\LPHILLIPS\Local Settings\Temporary Internet Files\Content.IE5\OHUZ0XIJ\MC900436041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3581400"/>
            <a:ext cx="3886200" cy="22098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C74C9-5490-4745-9FE0-98B927D1B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930274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Georgia" panose="02040502050405020303" pitchFamily="18" charset="0"/>
              </a:rPr>
              <a:t>Questions to Consider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72878A-AE8A-4ABB-9D91-F76AA01367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00709" y="1568741"/>
            <a:ext cx="3566160" cy="5060659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Georgia" panose="02040502050405020303" pitchFamily="18" charset="0"/>
              </a:rPr>
              <a:t>Is the expense reasonable in proportion to the rest of the program budget and the amount spent per student?</a:t>
            </a:r>
          </a:p>
          <a:p>
            <a:r>
              <a:rPr lang="en-US" sz="1600" dirty="0">
                <a:latin typeface="Georgia" panose="02040502050405020303" pitchFamily="18" charset="0"/>
              </a:rPr>
              <a:t>Is the cost reasonable?</a:t>
            </a:r>
          </a:p>
          <a:p>
            <a:r>
              <a:rPr lang="en-US" sz="1600" dirty="0">
                <a:latin typeface="Georgia" panose="02040502050405020303" pitchFamily="18" charset="0"/>
              </a:rPr>
              <a:t>Is the activity necessary?</a:t>
            </a:r>
          </a:p>
          <a:p>
            <a:r>
              <a:rPr lang="en-US" sz="1600" dirty="0">
                <a:latin typeface="Georgia" panose="02040502050405020303" pitchFamily="18" charset="0"/>
              </a:rPr>
              <a:t>Is the expense for supplemental services?</a:t>
            </a:r>
          </a:p>
          <a:p>
            <a:r>
              <a:rPr lang="en-US" sz="1600" dirty="0">
                <a:latin typeface="Georgia" panose="02040502050405020303" pitchFamily="18" charset="0"/>
              </a:rPr>
              <a:t>Is there evidence of coordination with the Title I program and with the set-aside funds?</a:t>
            </a:r>
          </a:p>
          <a:p>
            <a:r>
              <a:rPr lang="en-US" sz="1600" dirty="0">
                <a:latin typeface="Georgia" panose="02040502050405020303" pitchFamily="18" charset="0"/>
              </a:rPr>
              <a:t>Could this service be obtained from another source?</a:t>
            </a:r>
          </a:p>
          <a:p>
            <a:r>
              <a:rPr lang="en-US" sz="1600" dirty="0">
                <a:latin typeface="Georgia" panose="02040502050405020303" pitchFamily="18" charset="0"/>
              </a:rPr>
              <a:t>Have you consulted with your directors, finance office, or other school officials and partners regarding the use of your funds? </a:t>
            </a:r>
          </a:p>
          <a:p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1205296-F71E-4F25-B5C3-6A23179064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568741"/>
            <a:ext cx="3886200" cy="4608222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Georgia" panose="02040502050405020303" pitchFamily="18" charset="0"/>
              </a:rPr>
              <a:t>Does the expense meet the intent of the law?</a:t>
            </a:r>
          </a:p>
          <a:p>
            <a:r>
              <a:rPr lang="en-US" sz="1600" dirty="0">
                <a:latin typeface="Georgia" panose="02040502050405020303" pitchFamily="18" charset="0"/>
              </a:rPr>
              <a:t>Can the expense be categorized as one of the authorized activities in the law for supporting the academic needs of students experiencing homelessness?</a:t>
            </a:r>
          </a:p>
          <a:p>
            <a:r>
              <a:rPr lang="en-US" sz="1600" dirty="0">
                <a:latin typeface="Georgia" panose="02040502050405020303" pitchFamily="18" charset="0"/>
              </a:rPr>
              <a:t>Does the expense cover services that apply only to the homeless education program and addresses the needs of homeless students?</a:t>
            </a:r>
          </a:p>
          <a:p>
            <a:r>
              <a:rPr lang="en-US" sz="1600" dirty="0">
                <a:latin typeface="Georgia" panose="02040502050405020303" pitchFamily="18" charset="0"/>
              </a:rPr>
              <a:t>Does the expense fit within the goals of the homeless education program?</a:t>
            </a:r>
          </a:p>
          <a:p>
            <a:r>
              <a:rPr lang="en-US" sz="1600" dirty="0">
                <a:latin typeface="Georgia" panose="02040502050405020303" pitchFamily="18" charset="0"/>
              </a:rPr>
              <a:t>Is the expense necessary for the efficient operation of the homeless education program?</a:t>
            </a:r>
          </a:p>
          <a:p>
            <a:endParaRPr lang="en-US" sz="1600" dirty="0">
              <a:latin typeface="Georgia" panose="020405020504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0549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77E2AA-1244-5CAD-98D7-42E980897A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50" y="365127"/>
            <a:ext cx="8382000" cy="911224"/>
          </a:xfrm>
        </p:spPr>
        <p:txBody>
          <a:bodyPr>
            <a:normAutofit/>
          </a:bodyPr>
          <a:lstStyle/>
          <a:p>
            <a:r>
              <a:rPr lang="en-US" sz="4000" dirty="0"/>
              <a:t>Funding Source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C8EC64-DF7C-452B-8121-54E2C2B4C9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52725" y="2057400"/>
            <a:ext cx="6010275" cy="4353560"/>
          </a:xfrm>
        </p:spPr>
        <p:txBody>
          <a:bodyPr/>
          <a:lstStyle/>
          <a:p>
            <a:pPr lvl="0" algn="ctr">
              <a:buNone/>
            </a:pPr>
            <a:r>
              <a:rPr lang="en-US" sz="2800" b="1" dirty="0">
                <a:solidFill>
                  <a:schemeClr val="tx1"/>
                </a:solidFill>
                <a:latin typeface="Georgia" pitchFamily="18" charset="0"/>
              </a:rPr>
              <a:t>U.S. Department of Education, through the </a:t>
            </a:r>
          </a:p>
          <a:p>
            <a:pPr lvl="0" algn="ctr">
              <a:buNone/>
            </a:pPr>
            <a:r>
              <a:rPr lang="en-US" sz="2800" b="1" dirty="0">
                <a:solidFill>
                  <a:schemeClr val="tx1"/>
                </a:solidFill>
                <a:latin typeface="Georgia" pitchFamily="18" charset="0"/>
              </a:rPr>
              <a:t>McKinney-Vento </a:t>
            </a:r>
          </a:p>
          <a:p>
            <a:pPr lvl="0" algn="ctr">
              <a:buNone/>
            </a:pPr>
            <a:r>
              <a:rPr lang="en-US" sz="2800" b="1" dirty="0">
                <a:solidFill>
                  <a:schemeClr val="tx1"/>
                </a:solidFill>
                <a:latin typeface="Georgia" pitchFamily="18" charset="0"/>
              </a:rPr>
              <a:t>Homeless Education </a:t>
            </a:r>
          </a:p>
          <a:p>
            <a:pPr lvl="0" algn="ctr">
              <a:buNone/>
            </a:pPr>
            <a:r>
              <a:rPr lang="en-US" sz="2800" b="1" dirty="0">
                <a:solidFill>
                  <a:schemeClr val="tx1"/>
                </a:solidFill>
                <a:latin typeface="Georgia" pitchFamily="18" charset="0"/>
              </a:rPr>
              <a:t>Assistance Act</a:t>
            </a:r>
            <a:endParaRPr lang="en-US" sz="20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18914B-B1C8-E48C-B24E-858A39D102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7" name="Content Placeholder 6" descr="A close up of a sign&#10;&#10;Description automatically generated">
            <a:extLst>
              <a:ext uri="{FF2B5EF4-FFF2-40B4-BE49-F238E27FC236}">
                <a16:creationId xmlns:a16="http://schemas.microsoft.com/office/drawing/2014/main" id="{7D3C9084-0E10-74C2-B21F-F0F89F5CB22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742950" y="2638425"/>
            <a:ext cx="2533650" cy="2320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93382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Georgia" pitchFamily="18" charset="0"/>
              </a:rPr>
              <a:t>Proposal Review Points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442906"/>
            <a:ext cx="7404653" cy="4622931"/>
          </a:xfrm>
        </p:spPr>
        <p:txBody>
          <a:bodyPr/>
          <a:lstStyle/>
          <a:p>
            <a:endParaRPr lang="en-US" dirty="0"/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400" b="1" dirty="0">
                <a:latin typeface="Georgia" pitchFamily="18" charset="0"/>
              </a:rPr>
              <a:t>Current Status and Statement of Need (20)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400" b="1" dirty="0">
                <a:latin typeface="Georgia" pitchFamily="18" charset="0"/>
              </a:rPr>
              <a:t>Program Description (30)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400" b="1" dirty="0">
                <a:latin typeface="Georgia" pitchFamily="18" charset="0"/>
              </a:rPr>
              <a:t>Collaboration  (15)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400" b="1" dirty="0">
                <a:latin typeface="Georgia" pitchFamily="18" charset="0"/>
              </a:rPr>
              <a:t>Program Evaluation (15)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400" b="1" dirty="0">
                <a:latin typeface="Georgia" pitchFamily="18" charset="0"/>
              </a:rPr>
              <a:t>Budget (20)</a:t>
            </a:r>
          </a:p>
          <a:p>
            <a:pPr>
              <a:buFont typeface="Wingdings" pitchFamily="2" charset="2"/>
              <a:buChar char="Ø"/>
            </a:pPr>
            <a:endParaRPr lang="en-US" dirty="0">
              <a:latin typeface="Georgia" pitchFamily="18" charset="0"/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BE7DCDEC-2CCD-4AD6-BDB6-D8146B290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712592" y="4216639"/>
            <a:ext cx="1675572" cy="135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636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6426" y="609600"/>
            <a:ext cx="7200900" cy="1438275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en-US" sz="3100" b="1" dirty="0">
                <a:solidFill>
                  <a:schemeClr val="tx1"/>
                </a:solidFill>
                <a:latin typeface="Georgia" pitchFamily="18" charset="0"/>
              </a:rPr>
              <a:t>Current Status and Statement of Need </a:t>
            </a:r>
            <a:br>
              <a:rPr lang="en-US" sz="3100" b="1" dirty="0">
                <a:solidFill>
                  <a:schemeClr val="tx1"/>
                </a:solidFill>
                <a:latin typeface="Georgia" pitchFamily="18" charset="0"/>
              </a:rPr>
            </a:br>
            <a:br>
              <a:rPr lang="en-US" sz="3100" b="1" dirty="0">
                <a:solidFill>
                  <a:schemeClr val="tx1"/>
                </a:solidFill>
                <a:latin typeface="Georgia" pitchFamily="18" charset="0"/>
              </a:rPr>
            </a:br>
            <a:endParaRPr lang="en-US" sz="3100" b="1" dirty="0">
              <a:solidFill>
                <a:schemeClr val="tx1"/>
              </a:solidFill>
            </a:endParaRPr>
          </a:p>
        </p:txBody>
      </p:sp>
      <p:pic>
        <p:nvPicPr>
          <p:cNvPr id="5" name="Picture 4" descr="A picture containing grass, clock, old, graffiti&#10;&#10;Description automatically generated">
            <a:extLst>
              <a:ext uri="{FF2B5EF4-FFF2-40B4-BE49-F238E27FC236}">
                <a16:creationId xmlns:a16="http://schemas.microsoft.com/office/drawing/2014/main" id="{D1117C66-7812-4C66-8277-428394B0D4B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1275" r="40207" b="-1"/>
          <a:stretch/>
        </p:blipFill>
        <p:spPr>
          <a:xfrm>
            <a:off x="-67388" y="0"/>
            <a:ext cx="2042298" cy="637793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31337" y="1600200"/>
            <a:ext cx="5019796" cy="420052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endParaRPr lang="en-US" sz="1700" b="1" dirty="0">
              <a:latin typeface="Georgia" pitchFamily="18" charset="0"/>
            </a:endParaRPr>
          </a:p>
          <a:p>
            <a:pPr>
              <a:buNone/>
            </a:pPr>
            <a:endParaRPr lang="en-US" sz="2600" b="1" dirty="0">
              <a:latin typeface="Georgia" pitchFamily="18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en-US" b="1" dirty="0">
                <a:latin typeface="Georgia" pitchFamily="18" charset="0"/>
              </a:rPr>
              <a:t>Current status of program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en-US" b="1" dirty="0">
                <a:latin typeface="Georgia" pitchFamily="18" charset="0"/>
              </a:rPr>
              <a:t>Available resources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en-US" b="1" dirty="0">
                <a:latin typeface="Georgia" pitchFamily="18" charset="0"/>
              </a:rPr>
              <a:t>Identification of major needs of homeless children and youth - based on data</a:t>
            </a:r>
          </a:p>
          <a:p>
            <a:pPr>
              <a:lnSpc>
                <a:spcPct val="110000"/>
              </a:lnSpc>
              <a:buFont typeface="Wingdings" pitchFamily="2" charset="2"/>
              <a:buChar char="ü"/>
            </a:pPr>
            <a:r>
              <a:rPr lang="en-US" b="1" dirty="0">
                <a:latin typeface="Georgia" pitchFamily="18" charset="0"/>
              </a:rPr>
              <a:t>Identification of major barriers</a:t>
            </a:r>
          </a:p>
          <a:p>
            <a:endParaRPr lang="en-US" sz="17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3433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-142612"/>
            <a:ext cx="7886700" cy="1788850"/>
          </a:xfrm>
        </p:spPr>
        <p:txBody>
          <a:bodyPr>
            <a:normAutofit/>
          </a:bodyPr>
          <a:lstStyle/>
          <a:p>
            <a:pPr algn="ctr"/>
            <a:br>
              <a:rPr lang="en-US" sz="2800" b="1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en-US" sz="3200" b="1" dirty="0">
                <a:solidFill>
                  <a:schemeClr val="tx1"/>
                </a:solidFill>
                <a:latin typeface="Georgia" pitchFamily="18" charset="0"/>
              </a:rPr>
              <a:t>Program Description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1" y="1140903"/>
            <a:ext cx="7404653" cy="4955097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>
              <a:latin typeface="Georgia" pitchFamily="18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b="1" dirty="0">
                <a:latin typeface="Georgia" pitchFamily="18" charset="0"/>
              </a:rPr>
              <a:t>List of measurable objectives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b="1" dirty="0">
                <a:latin typeface="Georgia" pitchFamily="18" charset="0"/>
              </a:rPr>
              <a:t>Detailed description of activities that will accomplish the objectives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b="1" dirty="0">
                <a:latin typeface="Georgia" pitchFamily="18" charset="0"/>
              </a:rPr>
              <a:t>Three-year timeline for when activities will occur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b="1" dirty="0">
                <a:latin typeface="Georgia" pitchFamily="18" charset="0"/>
              </a:rPr>
              <a:t>Program administration and management plan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b="1" dirty="0">
                <a:latin typeface="Georgia" pitchFamily="18" charset="0"/>
              </a:rPr>
              <a:t>Basis for selection of subcontractors</a:t>
            </a:r>
          </a:p>
        </p:txBody>
      </p:sp>
    </p:spTree>
    <p:extLst>
      <p:ext uri="{BB962C8B-B14F-4D97-AF65-F5344CB8AC3E}">
        <p14:creationId xmlns:p14="http://schemas.microsoft.com/office/powerpoint/2010/main" val="336986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" y="167780"/>
            <a:ext cx="7419975" cy="179818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000" b="1" cap="none" dirty="0">
                <a:solidFill>
                  <a:schemeClr val="tx1"/>
                </a:solidFill>
                <a:latin typeface="Georgia" pitchFamily="18" charset="0"/>
              </a:rPr>
              <a:t>Program Objectives, Activities, Measures, &amp; Data Source </a:t>
            </a:r>
            <a:endParaRPr lang="en-US" sz="30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862356"/>
            <a:ext cx="5019795" cy="447582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2400" b="1" dirty="0">
                <a:latin typeface="Georgia" panose="02040502050405020303" pitchFamily="18" charset="0"/>
              </a:rPr>
              <a:t>PSU will provide objectives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Georgia" panose="02040502050405020303" pitchFamily="18" charset="0"/>
              </a:rPr>
              <a:t>Activities, time frame for each school year, and measurable outcomes will need to be included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Georgia" panose="02040502050405020303" pitchFamily="18" charset="0"/>
              </a:rPr>
              <a:t>Data extracted from PowerSchool</a:t>
            </a:r>
          </a:p>
          <a:p>
            <a:pPr>
              <a:lnSpc>
                <a:spcPct val="100000"/>
              </a:lnSpc>
            </a:pPr>
            <a:r>
              <a:rPr lang="en-US" sz="2400" b="1" dirty="0">
                <a:latin typeface="Georgia" panose="02040502050405020303" pitchFamily="18" charset="0"/>
              </a:rPr>
              <a:t>Needs assessment data should be utilized and discussed in the application</a:t>
            </a:r>
            <a:endParaRPr lang="en-US" sz="2400" dirty="0">
              <a:latin typeface="Georgia" panose="02040502050405020303" pitchFamily="18" charset="0"/>
            </a:endParaRPr>
          </a:p>
        </p:txBody>
      </p:sp>
      <p:pic>
        <p:nvPicPr>
          <p:cNvPr id="5" name="Picture 4" descr="A close up of a device&#10;&#10;Description automatically generated">
            <a:extLst>
              <a:ext uri="{FF2B5EF4-FFF2-40B4-BE49-F238E27FC236}">
                <a16:creationId xmlns:a16="http://schemas.microsoft.com/office/drawing/2014/main" id="{BE0C6338-3A2A-44FF-9449-86F2B6EC848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8671" r="17561" b="1"/>
          <a:stretch/>
        </p:blipFill>
        <p:spPr>
          <a:xfrm>
            <a:off x="7127598" y="0"/>
            <a:ext cx="2016402" cy="63779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29600" cy="67056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Georgia" pitchFamily="18" charset="0"/>
              </a:rPr>
              <a:t>Example of Creating Linkages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087314"/>
              </p:ext>
            </p:extLst>
          </p:nvPr>
        </p:nvGraphicFramePr>
        <p:xfrm>
          <a:off x="385894" y="1208014"/>
          <a:ext cx="8453307" cy="49662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905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75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33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133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81078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Georgia" panose="02040502050405020303" pitchFamily="18" charset="0"/>
                        </a:rPr>
                        <a:t>Objective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Georgia" panose="02040502050405020303" pitchFamily="18" charset="0"/>
                        </a:rPr>
                        <a:t>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Georgia" panose="02040502050405020303" pitchFamily="18" charset="0"/>
                        </a:rPr>
                        <a:t>Measurable Outcomes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Georgia" panose="02040502050405020303" pitchFamily="18" charset="0"/>
                        </a:rPr>
                        <a:t>Data</a:t>
                      </a:r>
                      <a:r>
                        <a:rPr lang="en-US" sz="1800" b="1" baseline="0" dirty="0">
                          <a:latin typeface="Georgia" panose="02040502050405020303" pitchFamily="18" charset="0"/>
                        </a:rPr>
                        <a:t> Sources</a:t>
                      </a:r>
                      <a:endParaRPr lang="en-US" sz="18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5205">
                <a:tc>
                  <a:txBody>
                    <a:bodyPr/>
                    <a:lstStyle/>
                    <a:p>
                      <a:r>
                        <a:rPr lang="en-US" sz="1600" b="1" dirty="0">
                          <a:latin typeface="Georgia" panose="02040502050405020303" pitchFamily="18" charset="0"/>
                        </a:rPr>
                        <a:t>100% of  parents of homeless children and youth will understand their rights under the McKinney-Vento Act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600" b="1" dirty="0">
                          <a:latin typeface="Georgia" panose="02040502050405020303" pitchFamily="18" charset="0"/>
                        </a:rPr>
                        <a:t>Posters will be put</a:t>
                      </a:r>
                      <a:r>
                        <a:rPr lang="en-US" sz="1600" b="1" baseline="0" dirty="0">
                          <a:latin typeface="Georgia" panose="02040502050405020303" pitchFamily="18" charset="0"/>
                        </a:rPr>
                        <a:t> up in every school.</a:t>
                      </a:r>
                      <a:r>
                        <a:rPr lang="en-US" sz="1600" b="1" dirty="0">
                          <a:latin typeface="Georgia" panose="02040502050405020303" pitchFamily="18" charset="0"/>
                        </a:rPr>
                        <a:t> 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b="1" dirty="0">
                          <a:latin typeface="Georgia" panose="02040502050405020303" pitchFamily="18" charset="0"/>
                        </a:rPr>
                        <a:t>Homeless liaison will conduct training for all enrollment</a:t>
                      </a:r>
                      <a:r>
                        <a:rPr lang="en-US" sz="1600" b="1" baseline="0" dirty="0">
                          <a:latin typeface="Georgia" panose="02040502050405020303" pitchFamily="18" charset="0"/>
                        </a:rPr>
                        <a:t> staff to inform homeless parents of their rights.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b="1" baseline="0" dirty="0">
                          <a:latin typeface="Georgia" panose="02040502050405020303" pitchFamily="18" charset="0"/>
                        </a:rPr>
                        <a:t>The school district parent handbook will include the law and be provided to  homeless parents.</a:t>
                      </a:r>
                      <a:endParaRPr lang="en-US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600" b="1" dirty="0">
                          <a:latin typeface="Georgia" panose="02040502050405020303" pitchFamily="18" charset="0"/>
                        </a:rPr>
                        <a:t>Posters reported</a:t>
                      </a:r>
                      <a:r>
                        <a:rPr lang="en-US" sz="1600" b="1" baseline="0" dirty="0">
                          <a:latin typeface="Georgia" panose="02040502050405020303" pitchFamily="18" charset="0"/>
                        </a:rPr>
                        <a:t> in every school.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b="1" baseline="0" dirty="0">
                          <a:latin typeface="Georgia" panose="02040502050405020303" pitchFamily="18" charset="0"/>
                        </a:rPr>
                        <a:t>All enrollment staff are listed on roster for PSU trainings.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b="1" baseline="0" dirty="0">
                          <a:latin typeface="Georgia" panose="02040502050405020303" pitchFamily="18" charset="0"/>
                        </a:rPr>
                        <a:t>Enrollment staff will document providing handbook to homeless parents.</a:t>
                      </a:r>
                      <a:endParaRPr lang="en-US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eriod"/>
                      </a:pPr>
                      <a:r>
                        <a:rPr lang="en-US" sz="1600" b="1" baseline="0" dirty="0">
                          <a:latin typeface="Georgia" panose="02040502050405020303" pitchFamily="18" charset="0"/>
                        </a:rPr>
                        <a:t>Homeless liaison will observe posters in every school on routine visits.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b="1" baseline="0" dirty="0">
                          <a:latin typeface="Georgia" panose="02040502050405020303" pitchFamily="18" charset="0"/>
                        </a:rPr>
                        <a:t>Meeting rosters are documented.</a:t>
                      </a:r>
                    </a:p>
                    <a:p>
                      <a:pPr marL="342900" indent="-342900">
                        <a:buAutoNum type="arabicPeriod"/>
                      </a:pPr>
                      <a:r>
                        <a:rPr lang="en-US" sz="1600" b="1" baseline="0" dirty="0">
                          <a:latin typeface="Georgia" panose="02040502050405020303" pitchFamily="18" charset="0"/>
                        </a:rPr>
                        <a:t>Enrollment forms note providing handbooks to homeless parents.</a:t>
                      </a:r>
                      <a:endParaRPr lang="en-US" sz="1600" b="1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59" y="184558"/>
            <a:ext cx="6722066" cy="1781402"/>
          </a:xfrm>
        </p:spPr>
        <p:txBody>
          <a:bodyPr>
            <a:normAutofit/>
          </a:bodyPr>
          <a:lstStyle/>
          <a:p>
            <a:pPr algn="ctr"/>
            <a:br>
              <a:rPr lang="en-US" sz="3600" b="1" cap="none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en-US" sz="3100" b="1" cap="none" dirty="0">
                <a:solidFill>
                  <a:schemeClr val="tx1"/>
                </a:solidFill>
                <a:latin typeface="Georgia" pitchFamily="18" charset="0"/>
              </a:rPr>
              <a:t>Staffing For Subgrant Activities</a:t>
            </a:r>
            <a:br>
              <a:rPr lang="en-US" sz="3100" b="1" dirty="0">
                <a:solidFill>
                  <a:schemeClr val="tx1"/>
                </a:solidFill>
              </a:rPr>
            </a:br>
            <a:endParaRPr lang="en-US" sz="31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1666875"/>
            <a:ext cx="6606314" cy="4429125"/>
          </a:xfrm>
        </p:spPr>
        <p:txBody>
          <a:bodyPr>
            <a:normAutofit/>
          </a:bodyPr>
          <a:lstStyle/>
          <a:p>
            <a:pPr marL="34290" indent="0">
              <a:lnSpc>
                <a:spcPct val="110000"/>
              </a:lnSpc>
              <a:buNone/>
            </a:pPr>
            <a:r>
              <a:rPr lang="en-US" b="1" dirty="0">
                <a:latin typeface="Georgia" pitchFamily="18" charset="0"/>
              </a:rPr>
              <a:t>Responsibilities for staff should align with activities provided.</a:t>
            </a:r>
          </a:p>
          <a:p>
            <a:pPr marL="34290" indent="0">
              <a:lnSpc>
                <a:spcPct val="110000"/>
              </a:lnSpc>
              <a:buNone/>
            </a:pPr>
            <a:endParaRPr lang="en-US" b="1" dirty="0">
              <a:latin typeface="Georgia" pitchFamily="18" charset="0"/>
            </a:endParaRPr>
          </a:p>
          <a:p>
            <a:pPr marL="34290" indent="0">
              <a:lnSpc>
                <a:spcPct val="110000"/>
              </a:lnSpc>
              <a:buNone/>
            </a:pPr>
            <a:r>
              <a:rPr lang="en-US" b="1" dirty="0">
                <a:latin typeface="Georgia" pitchFamily="18" charset="0"/>
              </a:rPr>
              <a:t>Subcontractors should be identified and the responsibilities in alignment with the activities stated</a:t>
            </a:r>
            <a:r>
              <a:rPr lang="en-US" sz="2400" b="1" dirty="0">
                <a:latin typeface="Georgia" pitchFamily="18" charset="0"/>
              </a:rPr>
              <a:t>.</a:t>
            </a:r>
            <a:endParaRPr lang="en-US" sz="24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5DDBE0-838B-42F5-ABD6-56275FA439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15260" r="28682" b="1"/>
          <a:stretch/>
        </p:blipFill>
        <p:spPr>
          <a:xfrm>
            <a:off x="6873014" y="0"/>
            <a:ext cx="2201728" cy="637793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cap="none" dirty="0">
                <a:solidFill>
                  <a:schemeClr val="tx1"/>
                </a:solidFill>
                <a:latin typeface="Georgia" pitchFamily="18" charset="0"/>
              </a:rPr>
              <a:t>Title I, Part A </a:t>
            </a:r>
            <a:br>
              <a:rPr lang="en-US" sz="3200" b="1" cap="none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en-US" sz="3200" b="1" cap="none" dirty="0">
                <a:solidFill>
                  <a:schemeClr val="tx1"/>
                </a:solidFill>
                <a:latin typeface="Georgia" pitchFamily="18" charset="0"/>
              </a:rPr>
              <a:t>Set-Aside Funds for Homeless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1" y="1199626"/>
            <a:ext cx="7404653" cy="4896374"/>
          </a:xfrm>
        </p:spPr>
        <p:txBody>
          <a:bodyPr/>
          <a:lstStyle/>
          <a:p>
            <a:endParaRPr lang="en-US" dirty="0"/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400" b="1" dirty="0">
                <a:latin typeface="Georgia" pitchFamily="18" charset="0"/>
              </a:rPr>
              <a:t>The actual amount spent in 2021 – 2022SY school year should be provided.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400" b="1" dirty="0">
                <a:latin typeface="Georgia" pitchFamily="18" charset="0"/>
              </a:rPr>
              <a:t>The actual amount set aside for the 2022 – 2023SY school year should be provided.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400" b="1" dirty="0">
                <a:latin typeface="Georgia" pitchFamily="18" charset="0"/>
              </a:rPr>
              <a:t>Process for determining funds must be provided.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400" b="1" dirty="0">
                <a:latin typeface="Georgia" pitchFamily="18" charset="0"/>
              </a:rPr>
              <a:t>Answers need to be in narrative form. </a:t>
            </a:r>
          </a:p>
          <a:p>
            <a:pPr>
              <a:buFont typeface="Wingdings" pitchFamily="2" charset="2"/>
              <a:buChar char="ü"/>
            </a:pPr>
            <a:endParaRPr lang="en-US" dirty="0"/>
          </a:p>
        </p:txBody>
      </p:sp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:a16="http://schemas.microsoft.com/office/drawing/2014/main" id="{650B014A-5DFC-40BD-BE88-426AF0B451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638800" y="5010150"/>
            <a:ext cx="3333750" cy="13563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5650" y="318782"/>
            <a:ext cx="5307711" cy="1399504"/>
          </a:xfrm>
        </p:spPr>
        <p:txBody>
          <a:bodyPr>
            <a:normAutofit/>
          </a:bodyPr>
          <a:lstStyle/>
          <a:p>
            <a:pPr algn="ctr"/>
            <a:r>
              <a:rPr lang="en-US" sz="3200" b="1" cap="none" dirty="0">
                <a:solidFill>
                  <a:schemeClr val="tx1"/>
                </a:solidFill>
                <a:latin typeface="Georgia" pitchFamily="18" charset="0"/>
              </a:rPr>
              <a:t>Internal and External Collaboration</a:t>
            </a:r>
          </a:p>
        </p:txBody>
      </p:sp>
      <p:pic>
        <p:nvPicPr>
          <p:cNvPr id="5" name="Picture 4" descr="A picture containing clock&#10;&#10;Description automatically generated">
            <a:extLst>
              <a:ext uri="{FF2B5EF4-FFF2-40B4-BE49-F238E27FC236}">
                <a16:creationId xmlns:a16="http://schemas.microsoft.com/office/drawing/2014/main" id="{21C5FD5E-B306-4B2B-AAE6-10A1E77308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54048" y="1718286"/>
            <a:ext cx="3445286" cy="3419446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0027" y="1718286"/>
            <a:ext cx="4023333" cy="4377714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Ø"/>
            </a:pPr>
            <a:endParaRPr lang="en-US" dirty="0">
              <a:latin typeface="Georgia" pitchFamily="18" charset="0"/>
            </a:endParaRP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 b="1" dirty="0">
                <a:latin typeface="Georgia" pitchFamily="18" charset="0"/>
              </a:rPr>
              <a:t> </a:t>
            </a:r>
            <a:r>
              <a:rPr lang="en-US" sz="2400" b="1" dirty="0">
                <a:latin typeface="Georgia" pitchFamily="18" charset="0"/>
              </a:rPr>
              <a:t>Collaboration within the PSU is required.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400" b="1" dirty="0">
                <a:latin typeface="Georgia" pitchFamily="18" charset="0"/>
              </a:rPr>
              <a:t> Collaboration within the community is required.</a:t>
            </a:r>
          </a:p>
          <a:p>
            <a:pPr>
              <a:lnSpc>
                <a:spcPct val="110000"/>
              </a:lnSpc>
              <a:buFont typeface="Wingdings" pitchFamily="2" charset="2"/>
              <a:buChar char="Ø"/>
            </a:pPr>
            <a:r>
              <a:rPr lang="en-US" sz="2400" b="1" dirty="0">
                <a:latin typeface="Georgia" pitchFamily="18" charset="0"/>
              </a:rPr>
              <a:t>Discussion of strategies for building, maintaining, and/or improving collaborations</a:t>
            </a:r>
          </a:p>
          <a:p>
            <a:pPr>
              <a:buFont typeface="Wingdings" pitchFamily="2" charset="2"/>
              <a:buChar char="Ø"/>
            </a:pPr>
            <a:endParaRPr lang="en-US" sz="2400" b="1" dirty="0"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b="1" dirty="0">
              <a:latin typeface="Georgia" pitchFamily="18" charset="0"/>
            </a:endParaRPr>
          </a:p>
          <a:p>
            <a:pPr>
              <a:buFont typeface="Wingdings" pitchFamily="2" charset="2"/>
              <a:buChar char="Ø"/>
            </a:pPr>
            <a:endParaRPr lang="en-US" dirty="0"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83741"/>
            <a:ext cx="4757195" cy="1292659"/>
          </a:xfrm>
        </p:spPr>
        <p:txBody>
          <a:bodyPr>
            <a:normAutofit/>
          </a:bodyPr>
          <a:lstStyle/>
          <a:p>
            <a:pPr algn="ctr"/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11728"/>
            <a:ext cx="4213185" cy="596253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2400" dirty="0">
                <a:latin typeface="Georgia" pitchFamily="18" charset="0"/>
              </a:rPr>
              <a:t>   </a:t>
            </a:r>
            <a:r>
              <a:rPr lang="en-US" sz="3200" b="1" dirty="0">
                <a:solidFill>
                  <a:schemeClr val="tx1"/>
                </a:solidFill>
                <a:latin typeface="Georgia" pitchFamily="18" charset="0"/>
              </a:rPr>
              <a:t>Program Evaluation</a:t>
            </a:r>
          </a:p>
          <a:p>
            <a:pPr>
              <a:buNone/>
            </a:pPr>
            <a:endParaRPr lang="en-US" sz="2600" dirty="0">
              <a:latin typeface="Georgia" pitchFamily="18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b="1" dirty="0">
                <a:latin typeface="Georgia" pitchFamily="18" charset="0"/>
              </a:rPr>
              <a:t>Description of strategies and activities for assessing progress toward achieving program objectives 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b="1" dirty="0">
                <a:latin typeface="Georgia" pitchFamily="18" charset="0"/>
              </a:rPr>
              <a:t>Description of sufficient staff time and other resources</a:t>
            </a:r>
          </a:p>
          <a:p>
            <a:pPr>
              <a:buNone/>
            </a:pPr>
            <a:endParaRPr lang="en-US" sz="1600" dirty="0">
              <a:latin typeface="Georgia" pitchFamily="18" charset="0"/>
            </a:endParaRPr>
          </a:p>
        </p:txBody>
      </p:sp>
      <p:pic>
        <p:nvPicPr>
          <p:cNvPr id="8" name="Picture 7" descr="A close up of a piece of paper&#10;&#10;Description automatically generated">
            <a:extLst>
              <a:ext uri="{FF2B5EF4-FFF2-40B4-BE49-F238E27FC236}">
                <a16:creationId xmlns:a16="http://schemas.microsoft.com/office/drawing/2014/main" id="{2B315F6B-6534-4064-BC80-4D8F4A0B51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2186" r="15779" b="1"/>
          <a:stretch/>
        </p:blipFill>
        <p:spPr>
          <a:xfrm>
            <a:off x="6324600" y="-570130"/>
            <a:ext cx="2667000" cy="449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471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98" y="-1216403"/>
            <a:ext cx="5245435" cy="3182364"/>
          </a:xfrm>
        </p:spPr>
        <p:txBody>
          <a:bodyPr>
            <a:normAutofit/>
          </a:bodyPr>
          <a:lstStyle/>
          <a:p>
            <a:pPr algn="ctr"/>
            <a:br>
              <a:rPr lang="en-US" sz="2800" b="1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en-US" sz="3200" b="1" dirty="0">
                <a:solidFill>
                  <a:schemeClr val="tx1"/>
                </a:solidFill>
                <a:latin typeface="Georgia" pitchFamily="18" charset="0"/>
              </a:rPr>
              <a:t>Budget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298" y="447261"/>
            <a:ext cx="5245435" cy="5648739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sz="2400" b="1" i="1" dirty="0">
              <a:latin typeface="Georgia" pitchFamily="18" charset="0"/>
            </a:endParaRP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200" b="1" dirty="0">
                <a:latin typeface="Georgia" pitchFamily="18" charset="0"/>
              </a:rPr>
              <a:t>Expenditures represent only allowable activities described in Section 723 of the McKinney-Vento Act 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200" b="1" dirty="0">
                <a:latin typeface="Georgia" pitchFamily="18" charset="0"/>
              </a:rPr>
              <a:t>Budget reflects efficient use of program funds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200" b="1" dirty="0">
                <a:latin typeface="Georgia" pitchFamily="18" charset="0"/>
              </a:rPr>
              <a:t>Budget shows that the PSU is committing funds to support the homeless education program</a:t>
            </a:r>
          </a:p>
          <a:p>
            <a:pPr>
              <a:lnSpc>
                <a:spcPct val="100000"/>
              </a:lnSpc>
              <a:buFont typeface="Wingdings" pitchFamily="2" charset="2"/>
              <a:buChar char="ü"/>
            </a:pPr>
            <a:r>
              <a:rPr lang="en-US" sz="2200" b="1" dirty="0">
                <a:latin typeface="Georgia" pitchFamily="18" charset="0"/>
              </a:rPr>
              <a:t>Clear description of how Title I-A reserved funds will be used to support the education of homeless children and youth in the PSU</a:t>
            </a:r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4214AFC-F678-439E-BEAE-0158CD59289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9780" r="17922" b="1"/>
          <a:stretch/>
        </p:blipFill>
        <p:spPr>
          <a:xfrm>
            <a:off x="6705600" y="858665"/>
            <a:ext cx="2204566" cy="5140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204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609600"/>
            <a:ext cx="8069960" cy="16764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Georgia" panose="02040502050405020303" pitchFamily="18" charset="0"/>
              </a:rPr>
              <a:t>Purpose of McKinney-Vento Subgrants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1977" y="2819400"/>
            <a:ext cx="3911448" cy="3276600"/>
          </a:xfrm>
        </p:spPr>
        <p:txBody>
          <a:bodyPr>
            <a:normAutofit/>
          </a:bodyPr>
          <a:lstStyle/>
          <a:p>
            <a:pPr>
              <a:buClrTx/>
              <a:buFont typeface="Wingdings" panose="05000000000000000000" pitchFamily="2" charset="2"/>
              <a:buChar char="ü"/>
            </a:pPr>
            <a:endParaRPr lang="en-US" sz="1400" dirty="0">
              <a:latin typeface="Georgia" pitchFamily="18" charset="0"/>
            </a:endParaRP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US" sz="2400" b="1" dirty="0">
                <a:latin typeface="Georgia" pitchFamily="18" charset="0"/>
              </a:rPr>
              <a:t>Facilitate Enrollment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US" sz="2400" b="1" dirty="0">
                <a:latin typeface="Georgia" pitchFamily="18" charset="0"/>
              </a:rPr>
              <a:t>Attendance</a:t>
            </a:r>
          </a:p>
          <a:p>
            <a:pPr>
              <a:buClrTx/>
              <a:buFont typeface="Wingdings" panose="05000000000000000000" pitchFamily="2" charset="2"/>
              <a:buChar char="ü"/>
            </a:pPr>
            <a:r>
              <a:rPr lang="en-US" sz="2400" b="1" dirty="0">
                <a:latin typeface="Georgia" pitchFamily="18" charset="0"/>
              </a:rPr>
              <a:t>Success in School</a:t>
            </a:r>
            <a:endParaRPr lang="en-US" sz="2400" b="1" dirty="0"/>
          </a:p>
          <a:p>
            <a:endParaRPr lang="en-US" sz="1400" b="1" dirty="0"/>
          </a:p>
          <a:p>
            <a:endParaRPr lang="en-US" sz="1400" dirty="0"/>
          </a:p>
        </p:txBody>
      </p:sp>
      <p:pic>
        <p:nvPicPr>
          <p:cNvPr id="7" name="Picture 6" descr="A yellow school bus&#10;&#10;Description automatically generated">
            <a:extLst>
              <a:ext uri="{FF2B5EF4-FFF2-40B4-BE49-F238E27FC236}">
                <a16:creationId xmlns:a16="http://schemas.microsoft.com/office/drawing/2014/main" id="{FFE2FF5F-F427-4B7E-99C1-06A0C4C802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91284" y="3429000"/>
            <a:ext cx="4450899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2317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240"/>
            <a:ext cx="8534401" cy="984960"/>
          </a:xfrm>
        </p:spPr>
        <p:txBody>
          <a:bodyPr>
            <a:noAutofit/>
          </a:bodyPr>
          <a:lstStyle/>
          <a:p>
            <a:pPr algn="ctr"/>
            <a:br>
              <a:rPr lang="en-US" sz="2800" cap="none" dirty="0">
                <a:latin typeface="Georgia" pitchFamily="18" charset="0"/>
              </a:rPr>
            </a:br>
            <a:r>
              <a:rPr lang="en-US" sz="2800" b="1" cap="none" dirty="0">
                <a:solidFill>
                  <a:schemeClr val="tx1"/>
                </a:solidFill>
                <a:latin typeface="Georgia" pitchFamily="18" charset="0"/>
              </a:rPr>
              <a:t>Budget Allocation By Activity &amp; Cost Sharing </a:t>
            </a:r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EBB21E2C-857D-48B6-B749-5E24B67DC3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4076700"/>
            <a:ext cx="2165352" cy="229111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676400"/>
            <a:ext cx="5257801" cy="4800600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US" sz="2600" b="1" dirty="0">
                <a:latin typeface="Georgia" pitchFamily="18" charset="0"/>
              </a:rPr>
              <a:t>Indirect costs must be included</a:t>
            </a:r>
          </a:p>
          <a:p>
            <a:pPr>
              <a:lnSpc>
                <a:spcPct val="110000"/>
              </a:lnSpc>
            </a:pPr>
            <a:r>
              <a:rPr lang="en-US" sz="2600" b="1" dirty="0">
                <a:latin typeface="Georgia" pitchFamily="18" charset="0"/>
              </a:rPr>
              <a:t> Staffing that includes extended time working within the program</a:t>
            </a:r>
          </a:p>
          <a:p>
            <a:pPr>
              <a:lnSpc>
                <a:spcPct val="110000"/>
              </a:lnSpc>
            </a:pPr>
            <a:r>
              <a:rPr lang="en-US" sz="2600" b="1" dirty="0">
                <a:latin typeface="Georgia" pitchFamily="18" charset="0"/>
              </a:rPr>
              <a:t>Travel that includes  conferences, professional development, program responsibilities </a:t>
            </a:r>
          </a:p>
          <a:p>
            <a:pPr marL="34290" indent="0" algn="ctr">
              <a:buNone/>
            </a:pPr>
            <a:endParaRPr lang="en-US" sz="2600" b="1" dirty="0">
              <a:latin typeface="Georgia" pitchFamily="18" charset="0"/>
            </a:endParaRPr>
          </a:p>
          <a:p>
            <a:pPr marL="34290" indent="0" algn="ctr">
              <a:lnSpc>
                <a:spcPct val="110000"/>
              </a:lnSpc>
              <a:buNone/>
            </a:pPr>
            <a:r>
              <a:rPr lang="en-US" sz="2600" b="1" dirty="0">
                <a:latin typeface="Georgia" pitchFamily="18" charset="0"/>
              </a:rPr>
              <a:t>Remember!</a:t>
            </a:r>
          </a:p>
          <a:p>
            <a:pPr algn="ctr">
              <a:lnSpc>
                <a:spcPct val="110000"/>
              </a:lnSpc>
              <a:buNone/>
            </a:pPr>
            <a:r>
              <a:rPr lang="en-US" sz="2600" b="1" dirty="0">
                <a:latin typeface="Georgia" pitchFamily="18" charset="0"/>
              </a:rPr>
              <a:t>You must provide separate budgets for each year of the subgrant cycle.</a:t>
            </a:r>
          </a:p>
          <a:p>
            <a:endParaRPr lang="en-US" b="1" dirty="0">
              <a:latin typeface="Georgia" pitchFamily="18" charset="0"/>
            </a:endParaRPr>
          </a:p>
          <a:p>
            <a:endParaRPr lang="en-US" sz="1700" dirty="0"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53400" cy="67056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Georgia" pitchFamily="18" charset="0"/>
              </a:rPr>
              <a:t>Proposal Reviews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7897"/>
            <a:ext cx="8305800" cy="5767839"/>
          </a:xfrm>
        </p:spPr>
        <p:txBody>
          <a:bodyPr>
            <a:noAutofit/>
          </a:bodyPr>
          <a:lstStyle/>
          <a:p>
            <a:endParaRPr lang="en-US" sz="1600" b="1" dirty="0">
              <a:latin typeface="Georgia" pitchFamily="18" charset="0"/>
            </a:endParaRPr>
          </a:p>
          <a:p>
            <a:r>
              <a:rPr lang="en-US" sz="1600" b="1" dirty="0">
                <a:latin typeface="Georgia" pitchFamily="18" charset="0"/>
              </a:rPr>
              <a:t>Very Good</a:t>
            </a:r>
            <a:r>
              <a:rPr lang="en-US" sz="1600" dirty="0">
                <a:latin typeface="Georgia" pitchFamily="18" charset="0"/>
              </a:rPr>
              <a:t>	</a:t>
            </a:r>
          </a:p>
          <a:p>
            <a:pPr>
              <a:buNone/>
            </a:pPr>
            <a:r>
              <a:rPr lang="en-US" sz="1600" dirty="0">
                <a:latin typeface="Georgia" pitchFamily="18" charset="0"/>
              </a:rPr>
              <a:t>	Comprehensive, complete, detailed, and clearly articulated discussion</a:t>
            </a:r>
            <a:r>
              <a:rPr lang="en-US" sz="1600" b="1" dirty="0">
                <a:latin typeface="Georgia" pitchFamily="18" charset="0"/>
              </a:rPr>
              <a:t> </a:t>
            </a:r>
            <a:r>
              <a:rPr lang="en-US" sz="1600" dirty="0">
                <a:latin typeface="Georgia" pitchFamily="18" charset="0"/>
              </a:rPr>
              <a:t>of</a:t>
            </a:r>
            <a:r>
              <a:rPr lang="en-US" sz="1600" b="1" dirty="0">
                <a:latin typeface="Georgia" pitchFamily="18" charset="0"/>
              </a:rPr>
              <a:t> </a:t>
            </a:r>
            <a:r>
              <a:rPr lang="en-US" sz="1600" dirty="0">
                <a:latin typeface="Georgia" pitchFamily="18" charset="0"/>
              </a:rPr>
              <a:t>how the criteria are met.  Well-conceived and thoroughly developed services and coordination activities to achieve the academic and related success of homeless students.</a:t>
            </a:r>
          </a:p>
          <a:p>
            <a:r>
              <a:rPr lang="en-US" sz="1600" b="1" dirty="0">
                <a:latin typeface="Georgia" pitchFamily="18" charset="0"/>
              </a:rPr>
              <a:t>Good</a:t>
            </a:r>
            <a:r>
              <a:rPr lang="en-US" sz="1600" dirty="0">
                <a:latin typeface="Georgia" pitchFamily="18" charset="0"/>
              </a:rPr>
              <a:t>		</a:t>
            </a:r>
          </a:p>
          <a:p>
            <a:pPr>
              <a:buNone/>
            </a:pPr>
            <a:r>
              <a:rPr lang="en-US" sz="1600" dirty="0">
                <a:latin typeface="Georgia" pitchFamily="18" charset="0"/>
              </a:rPr>
              <a:t>	Satisfactory response with sufficient detail. Adequate discussion of how the criteria are met, but some areas are not fully explained, and/or questions remain.  Some minor inconsistencies and/or weaknesses.  </a:t>
            </a:r>
          </a:p>
          <a:p>
            <a:r>
              <a:rPr lang="en-US" sz="1600" b="1" dirty="0">
                <a:latin typeface="Georgia" pitchFamily="18" charset="0"/>
              </a:rPr>
              <a:t>Fair</a:t>
            </a:r>
            <a:r>
              <a:rPr lang="en-US" sz="1600" dirty="0">
                <a:latin typeface="Georgia" pitchFamily="18" charset="0"/>
              </a:rPr>
              <a:t>		</a:t>
            </a:r>
          </a:p>
          <a:p>
            <a:pPr>
              <a:buNone/>
            </a:pPr>
            <a:r>
              <a:rPr lang="en-US" sz="1600" dirty="0">
                <a:latin typeface="Georgia" pitchFamily="18" charset="0"/>
              </a:rPr>
              <a:t>	Sketchy and non-specific.  Criteria appear to be minimally met, but</a:t>
            </a:r>
            <a:r>
              <a:rPr lang="en-US" sz="1600" b="1" dirty="0">
                <a:latin typeface="Georgia" pitchFamily="18" charset="0"/>
              </a:rPr>
              <a:t> </a:t>
            </a:r>
            <a:r>
              <a:rPr lang="en-US" sz="1600" dirty="0">
                <a:latin typeface="Georgia" pitchFamily="18" charset="0"/>
              </a:rPr>
              <a:t>limited information is provided about the approach and strategies.  Lacks focus and detail.</a:t>
            </a:r>
          </a:p>
          <a:p>
            <a:r>
              <a:rPr lang="en-US" sz="1600" b="1" dirty="0">
                <a:latin typeface="Georgia" pitchFamily="18" charset="0"/>
              </a:rPr>
              <a:t>Poor </a:t>
            </a:r>
            <a:r>
              <a:rPr lang="en-US" sz="1600" dirty="0">
                <a:latin typeface="Georgia" pitchFamily="18" charset="0"/>
              </a:rPr>
              <a:t>		</a:t>
            </a:r>
          </a:p>
          <a:p>
            <a:pPr>
              <a:buNone/>
            </a:pPr>
            <a:r>
              <a:rPr lang="en-US" sz="1600" dirty="0">
                <a:latin typeface="Georgia" pitchFamily="18" charset="0"/>
              </a:rPr>
              <a:t>	Does not meet the criteria, fails to provide information, provides inaccurate information, or provides information that requires substantial clarification as to how the criteria are met.</a:t>
            </a:r>
          </a:p>
          <a:p>
            <a:r>
              <a:rPr lang="en-US" sz="1600" b="1" dirty="0">
                <a:latin typeface="Georgia" pitchFamily="18" charset="0"/>
              </a:rPr>
              <a:t>N/A</a:t>
            </a:r>
            <a:r>
              <a:rPr lang="en-US" sz="1600" dirty="0">
                <a:latin typeface="Georgia" pitchFamily="18" charset="0"/>
              </a:rPr>
              <a:t>		</a:t>
            </a:r>
          </a:p>
          <a:p>
            <a:pPr>
              <a:buNone/>
            </a:pPr>
            <a:r>
              <a:rPr lang="en-US" sz="1600" dirty="0">
                <a:latin typeface="Georgia" pitchFamily="18" charset="0"/>
              </a:rPr>
              <a:t>	Does not address the criteria or simply re-states the criteria.</a:t>
            </a:r>
          </a:p>
          <a:p>
            <a:pPr>
              <a:buNone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0130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2EEB37-F454-6BB8-27BC-2DA2AEF64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D52D5-0246-4A97-AE23-696CEDE69884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6A9DD0-3F70-34AF-7739-50376AC4511B}"/>
              </a:ext>
            </a:extLst>
          </p:cNvPr>
          <p:cNvSpPr txBox="1"/>
          <p:nvPr/>
        </p:nvSpPr>
        <p:spPr>
          <a:xfrm>
            <a:off x="685800" y="400050"/>
            <a:ext cx="7459910" cy="54545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indent="-22860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Strategies for Submitting a Strong Proposal</a:t>
            </a:r>
          </a:p>
          <a:p>
            <a:pPr marL="228600" marR="0" indent="-228600" algn="ctr">
              <a:spcBef>
                <a:spcPts val="0"/>
              </a:spcBef>
              <a:spcAft>
                <a:spcPts val="0"/>
              </a:spcAft>
            </a:pPr>
            <a:r>
              <a:rPr lang="en-US" sz="14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 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b="1" dirty="0">
                <a:solidFill>
                  <a:srgbClr val="1C3766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Read </a:t>
            </a:r>
            <a:r>
              <a:rPr lang="en-US" sz="1400" b="1" i="1" dirty="0">
                <a:solidFill>
                  <a:srgbClr val="1C3766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Application Procedures and Instructions for the Proposal Narrative</a:t>
            </a:r>
            <a:r>
              <a:rPr lang="en-US" sz="1400" b="1" dirty="0">
                <a:solidFill>
                  <a:srgbClr val="1C3766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 carefully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b="1" dirty="0">
                <a:solidFill>
                  <a:srgbClr val="1C3766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Request approval from the district administration before beginning the process of applying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b="1" dirty="0">
                <a:solidFill>
                  <a:srgbClr val="1C3766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Contact the CCIP Administrator to:</a:t>
            </a: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rgbClr val="1C3766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Discuss the process for applying</a:t>
            </a: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rgbClr val="1C3766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Agree to a date for submitting the application</a:t>
            </a:r>
          </a:p>
          <a:p>
            <a:pPr marL="742950" marR="0" lvl="1" indent="-28575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400" b="1" dirty="0">
                <a:solidFill>
                  <a:srgbClr val="1C3766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Develop a written plan for communicating and collaborating on the grant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b="1" dirty="0">
                <a:solidFill>
                  <a:srgbClr val="1C3766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Identify collaborative programs and partners to include in the planning process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b="1" dirty="0">
                <a:solidFill>
                  <a:srgbClr val="1C3766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Collect student and program data before beginning the application process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400" b="1" dirty="0">
                <a:solidFill>
                  <a:srgbClr val="1C3766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Include the PSU name on each page of the attachments </a:t>
            </a:r>
          </a:p>
        </p:txBody>
      </p:sp>
    </p:spTree>
    <p:extLst>
      <p:ext uri="{BB962C8B-B14F-4D97-AF65-F5344CB8AC3E}">
        <p14:creationId xmlns:p14="http://schemas.microsoft.com/office/powerpoint/2010/main" val="215354503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1FC155-1FF1-F658-D135-17EAC3F0C2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>
              <a:lnSpc>
                <a:spcPct val="150000"/>
              </a:lnSpc>
              <a:spcBef>
                <a:spcPts val="0"/>
              </a:spcBef>
              <a:buFont typeface="Symbol" panose="05050102010706020507" pitchFamily="18" charset="2"/>
              <a:buChar char=""/>
            </a:pPr>
            <a:r>
              <a:rPr lang="en-US" sz="1800" b="1" dirty="0">
                <a:solidFill>
                  <a:srgbClr val="1C3766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Provide all requested information both in the proposal narrative and in the attachments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Ensure that clear linkages exist between the needs, objectives, activities, outcomes, and expenses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Ensure that only authorized activities are included in the proposal 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Review the proposal checklist before submission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Allow time for colleagues to review the proposal before the submission deadline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Obtain required signatures in CCIP before the deadline for submission; It is recommended to collect signatures one week in advance</a:t>
            </a:r>
          </a:p>
          <a:p>
            <a:pPr marL="342900" marR="0" lvl="0" indent="-34290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1800" b="1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Submit the application in advance of the deadline to allow time for any issues with the process to be handled by the PSU; no extensions will be granted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5FE273-03CE-E168-6D83-9A5C9BC32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4B7B2-FFA2-5148-A472-BF046BD89520}" type="slidenum">
              <a:rPr lang="en-US" smtClean="0"/>
              <a:pPr/>
              <a:t>43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8D8B1119-525B-E09A-8322-183FA622C21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516318"/>
            <a:ext cx="7886700" cy="9787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marR="0" indent="-228600" algn="ctr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tx1"/>
                </a:solidFill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Strategies for Submitting a Strong Proposal</a:t>
            </a:r>
          </a:p>
        </p:txBody>
      </p:sp>
    </p:spTree>
    <p:extLst>
      <p:ext uri="{BB962C8B-B14F-4D97-AF65-F5344CB8AC3E}">
        <p14:creationId xmlns:p14="http://schemas.microsoft.com/office/powerpoint/2010/main" val="29418443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Georgia" pitchFamily="18" charset="0"/>
              </a:rPr>
              <a:t>Proposal Review Points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7250" y="1828800"/>
            <a:ext cx="7404653" cy="4419600"/>
          </a:xfrm>
        </p:spPr>
        <p:txBody>
          <a:bodyPr/>
          <a:lstStyle/>
          <a:p>
            <a:endParaRPr lang="en-US" dirty="0"/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400" b="1" dirty="0">
                <a:latin typeface="Georgia" pitchFamily="18" charset="0"/>
              </a:rPr>
              <a:t>Current Status and Statement of Need (20)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400" b="1" dirty="0">
                <a:latin typeface="Georgia" pitchFamily="18" charset="0"/>
              </a:rPr>
              <a:t>Program Description (30)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400" b="1" dirty="0">
                <a:latin typeface="Georgia" pitchFamily="18" charset="0"/>
              </a:rPr>
              <a:t>Collaboration  (15)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400" b="1" dirty="0">
                <a:latin typeface="Georgia" pitchFamily="18" charset="0"/>
              </a:rPr>
              <a:t>Program Evaluation (15)</a:t>
            </a:r>
          </a:p>
          <a:p>
            <a:pPr>
              <a:lnSpc>
                <a:spcPct val="100000"/>
              </a:lnSpc>
              <a:buFont typeface="Wingdings" pitchFamily="2" charset="2"/>
              <a:buChar char="Ø"/>
            </a:pPr>
            <a:r>
              <a:rPr lang="en-US" sz="2400" b="1" dirty="0">
                <a:latin typeface="Georgia" pitchFamily="18" charset="0"/>
              </a:rPr>
              <a:t>Budget (20)</a:t>
            </a:r>
          </a:p>
          <a:p>
            <a:pPr>
              <a:buFont typeface="Wingdings" pitchFamily="2" charset="2"/>
              <a:buChar char="Ø"/>
            </a:pPr>
            <a:endParaRPr lang="en-US" dirty="0">
              <a:latin typeface="Georgia" pitchFamily="18" charset="0"/>
            </a:endParaRPr>
          </a:p>
        </p:txBody>
      </p:sp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BE7DCDEC-2CCD-4AD6-BDB6-D8146B290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957969" y="3888997"/>
            <a:ext cx="1675572" cy="1356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56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98" y="-628650"/>
            <a:ext cx="8080302" cy="259461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Georgia" pitchFamily="18" charset="0"/>
              </a:rPr>
              <a:t>Potential Bonus Points!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297" y="1057275"/>
            <a:ext cx="7194477" cy="5038725"/>
          </a:xfrm>
        </p:spPr>
        <p:txBody>
          <a:bodyPr>
            <a:normAutofit fontScale="25000" lnSpcReduction="20000"/>
          </a:bodyPr>
          <a:lstStyle/>
          <a:p>
            <a:pPr algn="ctr">
              <a:lnSpc>
                <a:spcPct val="120000"/>
              </a:lnSpc>
              <a:buNone/>
            </a:pPr>
            <a:r>
              <a:rPr lang="en-US" sz="1700" b="1" i="1" dirty="0"/>
              <a:t>	</a:t>
            </a:r>
            <a:r>
              <a:rPr lang="en-US" sz="8000" b="1" dirty="0">
                <a:latin typeface="Georgia" pitchFamily="18" charset="0"/>
              </a:rPr>
              <a:t>Special consideration during the review process will be given to programs that connect the following underserved populations of homeless students to educationally-related support and wrap-around services: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6400" b="1" dirty="0">
                <a:latin typeface="Georgia" pitchFamily="18" charset="0"/>
              </a:rPr>
              <a:t>0–5-Year-Old Siblings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6400" b="1" dirty="0">
                <a:latin typeface="Georgia" pitchFamily="18" charset="0"/>
              </a:rPr>
              <a:t>Preschool Age Children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6400" b="1" dirty="0">
                <a:latin typeface="Georgia" pitchFamily="18" charset="0"/>
              </a:rPr>
              <a:t>Unaccompanied Homeless Youth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6400" b="1" dirty="0">
                <a:latin typeface="Georgia" pitchFamily="18" charset="0"/>
              </a:rPr>
              <a:t>R</a:t>
            </a:r>
            <a:r>
              <a:rPr lang="en-US" sz="6400" b="1" i="0" dirty="0">
                <a:effectLst/>
                <a:latin typeface="Georgia" panose="02040502050405020303" pitchFamily="18" charset="0"/>
              </a:rPr>
              <a:t>ural </a:t>
            </a:r>
            <a:r>
              <a:rPr lang="en-US" sz="6400" b="1" dirty="0">
                <a:latin typeface="Georgia" panose="02040502050405020303" pitchFamily="18" charset="0"/>
              </a:rPr>
              <a:t>C</a:t>
            </a:r>
            <a:r>
              <a:rPr lang="en-US" sz="6400" b="1" i="0" dirty="0">
                <a:effectLst/>
                <a:latin typeface="Georgia" panose="02040502050405020303" pitchFamily="18" charset="0"/>
              </a:rPr>
              <a:t>hildren and Youth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6400" b="1" i="0" dirty="0">
                <a:effectLst/>
                <a:latin typeface="Georgia" panose="02040502050405020303" pitchFamily="18" charset="0"/>
              </a:rPr>
              <a:t>Tribal Children and Youth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6400" b="1" dirty="0">
                <a:latin typeface="Georgia" panose="02040502050405020303" pitchFamily="18" charset="0"/>
              </a:rPr>
              <a:t>S</a:t>
            </a:r>
            <a:r>
              <a:rPr lang="en-US" sz="6400" b="1" i="0" dirty="0">
                <a:effectLst/>
                <a:latin typeface="Georgia" panose="02040502050405020303" pitchFamily="18" charset="0"/>
              </a:rPr>
              <a:t>tudents of Color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6400" b="1" dirty="0">
                <a:latin typeface="Georgia" panose="02040502050405020303" pitchFamily="18" charset="0"/>
              </a:rPr>
              <a:t>C</a:t>
            </a:r>
            <a:r>
              <a:rPr lang="en-US" sz="6400" b="1" i="0" dirty="0">
                <a:effectLst/>
                <a:latin typeface="Georgia" panose="02040502050405020303" pitchFamily="18" charset="0"/>
              </a:rPr>
              <a:t>hildren and Youth with Disabilities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6400" b="1" i="0" dirty="0">
                <a:effectLst/>
                <a:latin typeface="Georgia" panose="02040502050405020303" pitchFamily="18" charset="0"/>
              </a:rPr>
              <a:t>English Learners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6400" b="1" i="0" dirty="0">
                <a:effectLst/>
                <a:latin typeface="Georgia" panose="02040502050405020303" pitchFamily="18" charset="0"/>
              </a:rPr>
              <a:t>LGBTQ+ Youth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6400" b="1" i="0" dirty="0">
                <a:effectLst/>
                <a:latin typeface="Georgia" panose="02040502050405020303" pitchFamily="18" charset="0"/>
              </a:rPr>
              <a:t>Pregnant, Parenting, or Caregiving </a:t>
            </a:r>
            <a:r>
              <a:rPr lang="en-US" sz="6400" b="1" dirty="0">
                <a:latin typeface="Georgia" panose="02040502050405020303" pitchFamily="18" charset="0"/>
              </a:rPr>
              <a:t>S</a:t>
            </a:r>
            <a:r>
              <a:rPr lang="en-US" sz="6400" b="1" i="0" dirty="0">
                <a:effectLst/>
                <a:latin typeface="Georgia" panose="02040502050405020303" pitchFamily="18" charset="0"/>
              </a:rPr>
              <a:t>tudents </a:t>
            </a:r>
          </a:p>
          <a:p>
            <a:pPr lvl="0">
              <a:buFont typeface="Arial" panose="020B0604020202020204" pitchFamily="34" charset="0"/>
              <a:buChar char="•"/>
            </a:pPr>
            <a:r>
              <a:rPr lang="en-US" sz="6400" b="1" dirty="0">
                <a:latin typeface="Georgia" panose="02040502050405020303" pitchFamily="18" charset="0"/>
              </a:rPr>
              <a:t>Other Underserved Students </a:t>
            </a:r>
          </a:p>
          <a:p>
            <a:pPr marL="34290" lvl="0" indent="0">
              <a:buNone/>
            </a:pPr>
            <a:endParaRPr lang="en-US" sz="24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936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98" y="0"/>
            <a:ext cx="8080302" cy="196596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Georgia" pitchFamily="18" charset="0"/>
              </a:rPr>
              <a:t>Potential Bonus Points!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298" y="1247775"/>
            <a:ext cx="7394502" cy="4848225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en-US" sz="1700" b="1" i="1" dirty="0"/>
              <a:t>	</a:t>
            </a:r>
            <a:endParaRPr lang="en-US" sz="2400" b="1" dirty="0">
              <a:latin typeface="Georgia" pitchFamily="18" charset="0"/>
            </a:endParaRPr>
          </a:p>
          <a:p>
            <a:pPr marL="34290" lvl="0" indent="0" algn="ctr">
              <a:lnSpc>
                <a:spcPct val="120000"/>
              </a:lnSpc>
              <a:buNone/>
            </a:pPr>
            <a:r>
              <a:rPr lang="en-US" sz="7200" b="1" dirty="0">
                <a:latin typeface="Georgia" pitchFamily="18" charset="0"/>
              </a:rPr>
              <a:t>Special consideration during the review process will also be given to programs that include one of the following to support students experiencing homelessness: </a:t>
            </a:r>
          </a:p>
          <a:p>
            <a:pPr marL="34290" lvl="0" indent="0" algn="ctr">
              <a:lnSpc>
                <a:spcPct val="120000"/>
              </a:lnSpc>
              <a:buNone/>
            </a:pPr>
            <a:endParaRPr lang="en-US" sz="7200" b="1" dirty="0">
              <a:latin typeface="Georgia" pitchFamily="18" charset="0"/>
            </a:endParaRP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6400" b="1" dirty="0">
                <a:latin typeface="Georgia" pitchFamily="18" charset="0"/>
              </a:rPr>
              <a:t>Provide evidence of significant cost sharing, including Title I, Part A reserved funds, and other federal funds as appropriate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6400" b="1" dirty="0">
                <a:latin typeface="Georgia" pitchFamily="18" charset="0"/>
              </a:rPr>
              <a:t>Provide specific activities to reach out to preschool-aged children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6400" b="1" dirty="0">
                <a:latin typeface="Georgia" pitchFamily="18" charset="0"/>
              </a:rPr>
              <a:t>Provide specific activities for school engagement and completion</a:t>
            </a:r>
          </a:p>
          <a:p>
            <a:pPr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6400" b="1" dirty="0">
                <a:latin typeface="Georgia" pitchFamily="18" charset="0"/>
              </a:rPr>
              <a:t>Provide specific activities to prepare students beyond high school for i.e., post-secondary, military, or workforce</a:t>
            </a:r>
          </a:p>
          <a:p>
            <a:pPr lvl="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en-US" sz="6400" b="1" dirty="0">
                <a:latin typeface="Georgia" pitchFamily="18" charset="0"/>
              </a:rPr>
              <a:t>Include professional development that links with the McKinney-Vento Act and supports students’ success</a:t>
            </a:r>
            <a:endParaRPr lang="en-US" sz="6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13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153400" cy="67056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Georgia" pitchFamily="18" charset="0"/>
              </a:rPr>
              <a:t>Frequently Asked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3127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/>
              <a:t>	</a:t>
            </a:r>
            <a:r>
              <a:rPr lang="en-US" sz="1800" b="1" dirty="0">
                <a:latin typeface="Georgia" pitchFamily="18" charset="0"/>
              </a:rPr>
              <a:t>Can I use the subgrant funds for the cost of transportation?</a:t>
            </a:r>
          </a:p>
          <a:p>
            <a:pPr>
              <a:buNone/>
            </a:pPr>
            <a:r>
              <a:rPr lang="en-US" sz="1800" b="1" dirty="0">
                <a:latin typeface="Georgia" pitchFamily="18" charset="0"/>
              </a:rPr>
              <a:t>	</a:t>
            </a:r>
            <a:r>
              <a:rPr lang="en-US" sz="1800" i="1" dirty="0">
                <a:solidFill>
                  <a:schemeClr val="tx1"/>
                </a:solidFill>
                <a:latin typeface="Georgia" pitchFamily="18" charset="0"/>
              </a:rPr>
              <a:t>School systems are required to transport homeless students to and from school. The use of subgrant funds can be used for the excess cost involved.</a:t>
            </a:r>
          </a:p>
          <a:p>
            <a:pPr>
              <a:buNone/>
            </a:pPr>
            <a:endParaRPr lang="en-US" sz="1800" b="1" i="1" dirty="0">
              <a:latin typeface="Georgia" pitchFamily="18" charset="0"/>
            </a:endParaRPr>
          </a:p>
          <a:p>
            <a:pPr>
              <a:buNone/>
            </a:pPr>
            <a:r>
              <a:rPr lang="en-US" sz="1800" b="1" i="1" dirty="0">
                <a:latin typeface="Georgia" pitchFamily="18" charset="0"/>
              </a:rPr>
              <a:t>	</a:t>
            </a:r>
            <a:r>
              <a:rPr lang="en-US" sz="1800" b="1" dirty="0">
                <a:latin typeface="Georgia" pitchFamily="18" charset="0"/>
              </a:rPr>
              <a:t>What are the excess costs for transportation?</a:t>
            </a:r>
          </a:p>
          <a:p>
            <a:pPr>
              <a:buNone/>
            </a:pPr>
            <a:r>
              <a:rPr lang="en-US" sz="1800" b="1" i="1" dirty="0">
                <a:latin typeface="Georgia" pitchFamily="18" charset="0"/>
              </a:rPr>
              <a:t>	</a:t>
            </a:r>
            <a:r>
              <a:rPr lang="en-US" sz="1800" i="1" dirty="0">
                <a:solidFill>
                  <a:schemeClr val="tx1"/>
                </a:solidFill>
                <a:latin typeface="Georgia" pitchFamily="18" charset="0"/>
              </a:rPr>
              <a:t>The excess  </a:t>
            </a:r>
          </a:p>
          <a:p>
            <a:pPr>
              <a:buNone/>
            </a:pPr>
            <a:endParaRPr lang="en-US" sz="1800" b="1" i="1" dirty="0">
              <a:latin typeface="Georgia" pitchFamily="18" charset="0"/>
            </a:endParaRPr>
          </a:p>
          <a:p>
            <a:pPr>
              <a:buNone/>
            </a:pPr>
            <a:r>
              <a:rPr lang="en-US" sz="1800" b="1" dirty="0">
                <a:latin typeface="Georgia" pitchFamily="18" charset="0"/>
              </a:rPr>
              <a:t>	If our PSU does not spend all the funds from one year to the next, can we carry it over?</a:t>
            </a:r>
          </a:p>
          <a:p>
            <a:pPr>
              <a:buNone/>
            </a:pPr>
            <a:r>
              <a:rPr lang="en-US" sz="1800" b="1" i="1" dirty="0">
                <a:latin typeface="Georgia" pitchFamily="18" charset="0"/>
              </a:rPr>
              <a:t>	</a:t>
            </a:r>
            <a:r>
              <a:rPr lang="en-US" sz="1800" i="1" dirty="0">
                <a:solidFill>
                  <a:schemeClr val="tx1"/>
                </a:solidFill>
                <a:latin typeface="Georgia" pitchFamily="18" charset="0"/>
              </a:rPr>
              <a:t>Yes</a:t>
            </a:r>
          </a:p>
          <a:p>
            <a:pPr>
              <a:buNone/>
            </a:pPr>
            <a:endParaRPr lang="en-US" sz="1800" b="1" i="1" dirty="0">
              <a:latin typeface="Georgia" pitchFamily="18" charset="0"/>
            </a:endParaRPr>
          </a:p>
          <a:p>
            <a:pPr>
              <a:buNone/>
            </a:pPr>
            <a:r>
              <a:rPr lang="en-US" sz="1800" b="1" i="1" dirty="0">
                <a:latin typeface="Georgia" pitchFamily="18" charset="0"/>
              </a:rPr>
              <a:t>	</a:t>
            </a:r>
            <a:r>
              <a:rPr lang="en-US" sz="1800" b="1" dirty="0">
                <a:latin typeface="Georgia" pitchFamily="18" charset="0"/>
              </a:rPr>
              <a:t>What do I do if I need to make a change in our proposal/budget?</a:t>
            </a:r>
          </a:p>
          <a:p>
            <a:pPr>
              <a:buNone/>
            </a:pPr>
            <a:r>
              <a:rPr lang="en-US" sz="1800" b="1" dirty="0">
                <a:latin typeface="Georgia" pitchFamily="18" charset="0"/>
              </a:rPr>
              <a:t>	</a:t>
            </a:r>
            <a:r>
              <a:rPr lang="en-US" sz="1800" i="1" dirty="0">
                <a:solidFill>
                  <a:schemeClr val="tx1"/>
                </a:solidFill>
                <a:latin typeface="Georgia" pitchFamily="18" charset="0"/>
              </a:rPr>
              <a:t>Discuss with the State Coordinator and complete an amendment form</a:t>
            </a:r>
          </a:p>
        </p:txBody>
      </p:sp>
    </p:spTree>
  </p:cSld>
  <p:clrMapOvr>
    <a:masterClrMapping/>
  </p:clrMapOvr>
  <p:transition spd="slow">
    <p:wipe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29600" cy="670560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Georgia" pitchFamily="18" charset="0"/>
              </a:rPr>
              <a:t>Frequently Asked Questions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3516"/>
            <a:ext cx="8229601" cy="50410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/>
              <a:t>	</a:t>
            </a:r>
            <a:r>
              <a:rPr lang="en-US" sz="1800" b="1" dirty="0">
                <a:latin typeface="Georgia" pitchFamily="18" charset="0"/>
              </a:rPr>
              <a:t>Can subgrants pay only for referrals or can they pay for actual medical/dental services? </a:t>
            </a:r>
          </a:p>
          <a:p>
            <a:pPr>
              <a:buNone/>
            </a:pPr>
            <a:r>
              <a:rPr lang="en-US" sz="1800" b="1" dirty="0">
                <a:latin typeface="Georgia" pitchFamily="18" charset="0"/>
              </a:rPr>
              <a:t>	</a:t>
            </a:r>
            <a:r>
              <a:rPr lang="en-US" sz="1800" i="1" dirty="0">
                <a:solidFill>
                  <a:schemeClr val="tx1"/>
                </a:solidFill>
                <a:latin typeface="Georgia" pitchFamily="18" charset="0"/>
              </a:rPr>
              <a:t>Generally, we like to see subgrant funds used to assist with referrals for medical or dental services; can be used occasionally under (16) of allowable activities – provision of extraordinary or emergency assistance needed to enable homeless children and youths to attend school. </a:t>
            </a:r>
          </a:p>
          <a:p>
            <a:pPr>
              <a:buNone/>
            </a:pPr>
            <a:endParaRPr lang="en-US" sz="1800" b="1" i="1" dirty="0">
              <a:latin typeface="Georgia" pitchFamily="18" charset="0"/>
            </a:endParaRPr>
          </a:p>
          <a:p>
            <a:pPr>
              <a:buNone/>
            </a:pPr>
            <a:r>
              <a:rPr lang="en-US" sz="1800" b="1" i="1" dirty="0">
                <a:latin typeface="Georgia" pitchFamily="18" charset="0"/>
              </a:rPr>
              <a:t>	</a:t>
            </a:r>
            <a:r>
              <a:rPr lang="en-US" sz="1800" b="1" dirty="0">
                <a:latin typeface="Georgia" pitchFamily="18" charset="0"/>
              </a:rPr>
              <a:t>Can subgrant funds be used to pay for preschool children to attend nonpublic preschools? </a:t>
            </a:r>
          </a:p>
          <a:p>
            <a:pPr>
              <a:buNone/>
            </a:pPr>
            <a:r>
              <a:rPr lang="en-US" sz="1800" b="1" i="1" dirty="0">
                <a:latin typeface="Georgia" pitchFamily="18" charset="0"/>
              </a:rPr>
              <a:t>	</a:t>
            </a:r>
            <a:r>
              <a:rPr lang="en-US" sz="1800" i="1" dirty="0">
                <a:solidFill>
                  <a:schemeClr val="tx1"/>
                </a:solidFill>
                <a:latin typeface="Georgia" pitchFamily="18" charset="0"/>
              </a:rPr>
              <a:t>Yes.  Can consider using subgrant funds to expand the capacity of public preschool options as well. </a:t>
            </a:r>
          </a:p>
          <a:p>
            <a:pPr>
              <a:buNone/>
            </a:pPr>
            <a:endParaRPr lang="en-US" sz="1800" b="1" i="1" dirty="0">
              <a:latin typeface="Georgia" pitchFamily="18" charset="0"/>
            </a:endParaRPr>
          </a:p>
          <a:p>
            <a:pPr>
              <a:buNone/>
            </a:pPr>
            <a:r>
              <a:rPr lang="en-US" sz="1800" b="1" dirty="0">
                <a:latin typeface="Georgia" pitchFamily="18" charset="0"/>
              </a:rPr>
              <a:t>	Can we request more than the tier we qualify for?</a:t>
            </a:r>
          </a:p>
          <a:p>
            <a:pPr>
              <a:buNone/>
            </a:pPr>
            <a:r>
              <a:rPr lang="en-US" sz="1800" b="1" i="1" dirty="0">
                <a:latin typeface="Georgia" pitchFamily="18" charset="0"/>
              </a:rPr>
              <a:t>	</a:t>
            </a:r>
            <a:r>
              <a:rPr lang="en-US" sz="1800" i="1" dirty="0">
                <a:solidFill>
                  <a:schemeClr val="tx1"/>
                </a:solidFill>
                <a:latin typeface="Georgia" pitchFamily="18" charset="0"/>
              </a:rPr>
              <a:t>No, keep in the tier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0668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Georgia" pitchFamily="18" charset="0"/>
              </a:rPr>
              <a:t>Reminders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382000" cy="4703136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Georgia" pitchFamily="18" charset="0"/>
              </a:rPr>
              <a:t>Number of homeless students from the 2021 -2022SY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Georgia" pitchFamily="18" charset="0"/>
              </a:rPr>
              <a:t>Amount of funding requested will be based on the appropriate tier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Georgia" pitchFamily="18" charset="0"/>
              </a:rPr>
              <a:t>Contact Information – all fields must be completed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Georgia" pitchFamily="18" charset="0"/>
              </a:rPr>
              <a:t>Statement of Assurances must have signatures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000" b="1" dirty="0">
                <a:latin typeface="Georgia" pitchFamily="18" charset="0"/>
              </a:rPr>
              <a:t>Details should be provided in the application</a:t>
            </a:r>
          </a:p>
          <a:p>
            <a:pPr marL="0" indent="0" algn="ctr">
              <a:lnSpc>
                <a:spcPct val="100000"/>
              </a:lnSpc>
              <a:buNone/>
            </a:pPr>
            <a:endParaRPr lang="en-US" sz="2000" b="1" dirty="0">
              <a:latin typeface="Georgia" pitchFamily="18" charset="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Georgia" pitchFamily="18" charset="0"/>
              </a:rPr>
              <a:t>The superintendent or the authorized representative must approve! 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2000" b="1" dirty="0">
                <a:latin typeface="Georgia" pitchFamily="18" charset="0"/>
              </a:rPr>
              <a:t>You must give time for approvals to go through CCIP before the deadline!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2000" b="1" dirty="0">
              <a:latin typeface="Georgia" pitchFamily="18" charset="0"/>
            </a:endParaRPr>
          </a:p>
        </p:txBody>
      </p:sp>
      <p:pic>
        <p:nvPicPr>
          <p:cNvPr id="1026" name="Picture 2" descr="C:\Documents and Settings\LPHILLIPS\Local Settings\Temporary Internet Files\Content.IE5\GTQVOLUN\MM900172640[1]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0" y="228600"/>
            <a:ext cx="1343025" cy="11049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7317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98" y="609600"/>
            <a:ext cx="5245435" cy="135636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Georgia" pitchFamily="18" charset="0"/>
              </a:rPr>
              <a:t>Eligibility To Apply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298" y="1600200"/>
            <a:ext cx="5489502" cy="4800600"/>
          </a:xfrm>
        </p:spPr>
        <p:txBody>
          <a:bodyPr>
            <a:normAutofit/>
          </a:bodyPr>
          <a:lstStyle/>
          <a:p>
            <a:pPr marL="34290" indent="0">
              <a:buClrTx/>
              <a:buNone/>
            </a:pPr>
            <a:r>
              <a:rPr lang="en-US" dirty="0">
                <a:solidFill>
                  <a:schemeClr val="tx1"/>
                </a:solidFill>
              </a:rPr>
              <a:t>	</a:t>
            </a:r>
          </a:p>
          <a:p>
            <a:pPr>
              <a:lnSpc>
                <a:spcPct val="100000"/>
              </a:lnSpc>
              <a:buClrTx/>
              <a:buFont typeface="Wingdings" panose="05000000000000000000" pitchFamily="2" charset="2"/>
              <a:buChar char="Ø"/>
            </a:pPr>
            <a:r>
              <a:rPr lang="en-US" sz="2400" b="1" dirty="0">
                <a:latin typeface="Georgia" pitchFamily="18" charset="0"/>
              </a:rPr>
              <a:t>PSUs who have identified at least 50 homeless students  </a:t>
            </a:r>
          </a:p>
          <a:p>
            <a:pPr>
              <a:lnSpc>
                <a:spcPct val="100000"/>
              </a:lnSpc>
              <a:buClrTx/>
              <a:buFont typeface="Wingdings" panose="05000000000000000000" pitchFamily="2" charset="2"/>
              <a:buChar char="Ø"/>
            </a:pPr>
            <a:r>
              <a:rPr lang="en-US" sz="2400" b="1" dirty="0">
                <a:latin typeface="Georgia" pitchFamily="18" charset="0"/>
              </a:rPr>
              <a:t>Charter Schools who have identified at least 50 homeless students </a:t>
            </a:r>
          </a:p>
          <a:p>
            <a:pPr>
              <a:lnSpc>
                <a:spcPct val="100000"/>
              </a:lnSpc>
              <a:buClrTx/>
              <a:buFont typeface="Wingdings" panose="05000000000000000000" pitchFamily="2" charset="2"/>
              <a:buChar char="Ø"/>
            </a:pPr>
            <a:r>
              <a:rPr lang="en-US" sz="2400" b="1" dirty="0">
                <a:latin typeface="Georgia" pitchFamily="18" charset="0"/>
              </a:rPr>
              <a:t>Consortia of PSUs, including  charter schools, that have identified at least 50 homeless students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2400" b="1" dirty="0">
              <a:latin typeface="Georgia" pitchFamily="18" charset="0"/>
            </a:endParaRPr>
          </a:p>
          <a:p>
            <a:pPr>
              <a:buNone/>
            </a:pPr>
            <a:endParaRPr lang="en-US" dirty="0"/>
          </a:p>
        </p:txBody>
      </p:sp>
      <p:pic>
        <p:nvPicPr>
          <p:cNvPr id="2051" name="Picture 3" descr="C:\Documents and Settings\LPHILLIPS\Local Settings\Temporary Internet Files\Content.IE5\OHUZ0XIJ\MC900382578[1]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6139207" y="2322775"/>
            <a:ext cx="2351561" cy="221046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228600"/>
            <a:ext cx="7406640" cy="990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Georgia" pitchFamily="18" charset="0"/>
              </a:rPr>
              <a:t>Final 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3123"/>
            <a:ext cx="8382000" cy="5580077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200" b="1" dirty="0">
                <a:latin typeface="Georgia" pitchFamily="18" charset="0"/>
              </a:rPr>
              <a:t>Competitive Grants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200" b="1" dirty="0">
                <a:latin typeface="Georgia" pitchFamily="18" charset="0"/>
              </a:rPr>
              <a:t>Funding can support positions of liaisons and specialists in homeless education program with needs and priorities for positions outlined </a:t>
            </a:r>
            <a:r>
              <a:rPr lang="en-US" sz="2200" b="1" u="sng" dirty="0">
                <a:latin typeface="Georgia" pitchFamily="18" charset="0"/>
              </a:rPr>
              <a:t>clearly</a:t>
            </a:r>
            <a:endParaRPr lang="en-US" sz="2200" b="1" dirty="0">
              <a:latin typeface="Georgia" pitchFamily="18" charset="0"/>
            </a:endParaRP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200" b="1" dirty="0">
                <a:latin typeface="Georgia" pitchFamily="18" charset="0"/>
              </a:rPr>
              <a:t>Provide up-to-date data for your district and county 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200" b="1" dirty="0">
                <a:latin typeface="Georgia" pitchFamily="18" charset="0"/>
              </a:rPr>
              <a:t>Subgrant recipients will be responsible for following what is submitted in proposals for the grant cycle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US" sz="2200" b="1" dirty="0">
                <a:latin typeface="Georgia" pitchFamily="18" charset="0"/>
              </a:rPr>
              <a:t>Current recipients: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b="1" dirty="0">
                <a:latin typeface="Georgia" pitchFamily="18" charset="0"/>
              </a:rPr>
              <a:t>Expand on current program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b="1" dirty="0">
                <a:latin typeface="Georgia" pitchFamily="18" charset="0"/>
              </a:rPr>
              <a:t>Develop new services for homeless students with justification for changes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b="1" dirty="0">
                <a:latin typeface="Georgia" pitchFamily="18" charset="0"/>
              </a:rPr>
              <a:t>Demonstrate compliance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2200" b="1" dirty="0">
                <a:latin typeface="Georgia" pitchFamily="18" charset="0"/>
              </a:rPr>
              <a:t>Does not guarantee continued funding </a:t>
            </a:r>
          </a:p>
          <a:p>
            <a:pPr lvl="1">
              <a:buFont typeface="Wingdings" panose="05000000000000000000" pitchFamily="2" charset="2"/>
              <a:buChar char="ü"/>
            </a:pPr>
            <a:endParaRPr lang="en-US" sz="2000" b="1" dirty="0">
              <a:latin typeface="Georgia" pitchFamily="18" charset="0"/>
            </a:endParaRPr>
          </a:p>
          <a:p>
            <a:pPr lvl="1">
              <a:buNone/>
            </a:pPr>
            <a:endParaRPr lang="en-US" sz="2400" dirty="0">
              <a:latin typeface="Georgia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91"/>
            <a:ext cx="4757196" cy="143058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Georgia" pitchFamily="18" charset="0"/>
              </a:rPr>
              <a:t>  </a:t>
            </a:r>
            <a:r>
              <a:rPr lang="en-US" sz="3200" b="1" dirty="0">
                <a:solidFill>
                  <a:schemeClr val="tx1"/>
                </a:solidFill>
                <a:latin typeface="Georgia" pitchFamily="18" charset="0"/>
              </a:rPr>
              <a:t>Subgrant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268" y="1876425"/>
            <a:ext cx="6176307" cy="4029076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  <a:buNone/>
            </a:pPr>
            <a:r>
              <a:rPr lang="en-US" sz="2400" b="1" dirty="0">
                <a:latin typeface="Georgia" panose="02040502050405020303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https://hepnc.uncg.edu/</a:t>
            </a:r>
            <a:endParaRPr lang="en-US" sz="2400" b="1" dirty="0">
              <a:latin typeface="Georgia" panose="02040502050405020303" pitchFamily="18" charset="0"/>
            </a:endParaRPr>
          </a:p>
          <a:p>
            <a:pPr algn="ctr">
              <a:lnSpc>
                <a:spcPct val="100000"/>
              </a:lnSpc>
              <a:buNone/>
            </a:pPr>
            <a:r>
              <a:rPr lang="en-US" sz="2400" b="1" u="sng" dirty="0">
                <a:latin typeface="Georgia" panose="02040502050405020303" pitchFamily="18" charset="0"/>
              </a:rPr>
              <a:t>https://nche.ed.gov/</a:t>
            </a:r>
          </a:p>
          <a:p>
            <a:pPr algn="ctr">
              <a:buNone/>
            </a:pPr>
            <a:endParaRPr lang="en-US" sz="2400" b="1" dirty="0">
              <a:solidFill>
                <a:schemeClr val="tx1"/>
              </a:solidFill>
              <a:latin typeface="Georgia" pitchFamily="18" charset="0"/>
            </a:endParaRPr>
          </a:p>
          <a:p>
            <a:pPr algn="ctr">
              <a:buNone/>
            </a:pPr>
            <a:endParaRPr lang="en-US" sz="2400" b="1" dirty="0">
              <a:solidFill>
                <a:schemeClr val="tx1"/>
              </a:solidFill>
              <a:latin typeface="Georgia" pitchFamily="18" charset="0"/>
            </a:endParaRPr>
          </a:p>
          <a:p>
            <a:pPr algn="ctr">
              <a:buNone/>
            </a:pPr>
            <a:r>
              <a:rPr lang="en-US" sz="2400" b="1" dirty="0">
                <a:solidFill>
                  <a:schemeClr val="tx1"/>
                </a:solidFill>
                <a:latin typeface="Georgia" pitchFamily="18" charset="0"/>
              </a:rPr>
              <a:t>Reminder: </a:t>
            </a:r>
          </a:p>
          <a:p>
            <a:pPr algn="ctr">
              <a:buNone/>
            </a:pPr>
            <a:r>
              <a:rPr lang="en-US" sz="2400" b="1" dirty="0">
                <a:solidFill>
                  <a:schemeClr val="tx1"/>
                </a:solidFill>
                <a:latin typeface="Georgia" pitchFamily="18" charset="0"/>
              </a:rPr>
              <a:t>Look at the FAQ posted in CCIP  </a:t>
            </a:r>
          </a:p>
          <a:p>
            <a:pPr algn="ctr">
              <a:lnSpc>
                <a:spcPct val="100000"/>
              </a:lnSpc>
              <a:buNone/>
            </a:pPr>
            <a:r>
              <a:rPr lang="en-US" sz="2000" b="1" dirty="0">
                <a:latin typeface="Georgia" panose="02040502050405020303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https://ccip.schools.nc.gov/default.aspx?ccipSessionKey=637117001765986708</a:t>
            </a:r>
            <a:endParaRPr lang="en-US" sz="2000" b="1" dirty="0">
              <a:latin typeface="Georgia" panose="02040502050405020303" pitchFamily="18" charset="0"/>
            </a:endParaRPr>
          </a:p>
          <a:p>
            <a:pPr algn="ctr">
              <a:buNone/>
            </a:pPr>
            <a:endParaRPr lang="en-US" sz="2400" b="1" dirty="0">
              <a:latin typeface="Georgia" panose="02040502050405020303" pitchFamily="18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marL="34290" indent="0" algn="ctr">
              <a:buNone/>
            </a:pPr>
            <a:endParaRPr lang="en-US" sz="2400" b="1" dirty="0">
              <a:solidFill>
                <a:schemeClr val="tx1"/>
              </a:solidFill>
              <a:latin typeface="Georgia" pitchFamily="18" charset="0"/>
            </a:endParaRPr>
          </a:p>
          <a:p>
            <a:pPr algn="ctr">
              <a:buNone/>
            </a:pPr>
            <a:endParaRPr lang="en-US" sz="2400" b="1" dirty="0">
              <a:latin typeface="Georgia" panose="02040502050405020303" pitchFamily="18" charset="0"/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5" name="Picture 4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64BA699B-78A9-4F95-B029-DFAE0CD2AA1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rcRect l="18888" r="25715" b="2"/>
          <a:stretch/>
        </p:blipFill>
        <p:spPr>
          <a:xfrm>
            <a:off x="6946490" y="152400"/>
            <a:ext cx="1981200" cy="449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62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3891"/>
            <a:ext cx="6677025" cy="1430584"/>
          </a:xfrm>
        </p:spPr>
        <p:txBody>
          <a:bodyPr>
            <a:normAutofit/>
          </a:bodyPr>
          <a:lstStyle/>
          <a:p>
            <a:r>
              <a:rPr lang="en-US" sz="2800" b="1" dirty="0">
                <a:solidFill>
                  <a:schemeClr val="tx1"/>
                </a:solidFill>
                <a:latin typeface="Georgia" pitchFamily="18" charset="0"/>
              </a:rPr>
              <a:t>  </a:t>
            </a:r>
            <a:r>
              <a:rPr lang="en-US" sz="3200" b="1" dirty="0">
                <a:solidFill>
                  <a:schemeClr val="tx1"/>
                </a:solidFill>
                <a:latin typeface="Georgia" pitchFamily="18" charset="0"/>
              </a:rPr>
              <a:t>Subgrant Points of Conta</a:t>
            </a:r>
            <a:r>
              <a:rPr lang="en-US" sz="3200" dirty="0">
                <a:solidFill>
                  <a:schemeClr val="tx1"/>
                </a:solidFill>
                <a:latin typeface="Georgia" pitchFamily="18" charset="0"/>
              </a:rPr>
              <a:t>cts</a:t>
            </a:r>
            <a:endParaRPr lang="en-US" sz="3200" b="1" dirty="0">
              <a:solidFill>
                <a:schemeClr val="tx1"/>
              </a:solidFill>
              <a:latin typeface="Georgia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9268" y="1876425"/>
            <a:ext cx="6176307" cy="4029076"/>
          </a:xfrm>
        </p:spPr>
        <p:txBody>
          <a:bodyPr>
            <a:normAutofit/>
          </a:bodyPr>
          <a:lstStyle/>
          <a:p>
            <a:pPr marL="34290" indent="0" algn="ctr">
              <a:buNone/>
            </a:pPr>
            <a:endParaRPr lang="en-US" sz="2400" b="1" dirty="0">
              <a:solidFill>
                <a:schemeClr val="tx1"/>
              </a:solidFill>
              <a:latin typeface="Georgia" pitchFamily="18" charset="0"/>
            </a:endParaRPr>
          </a:p>
          <a:p>
            <a:pPr algn="ctr">
              <a:buNone/>
            </a:pPr>
            <a:endParaRPr lang="en-US" sz="2400" b="1" dirty="0">
              <a:latin typeface="Georgia" panose="02040502050405020303" pitchFamily="18" charset="0"/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5" name="Picture 4" descr="A close up of text on a white surface&#10;&#10;Description automatically generated">
            <a:extLst>
              <a:ext uri="{FF2B5EF4-FFF2-40B4-BE49-F238E27FC236}">
                <a16:creationId xmlns:a16="http://schemas.microsoft.com/office/drawing/2014/main" id="{64BA699B-78A9-4F95-B029-DFAE0CD2AA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rcRect l="18888" r="25715" b="2"/>
          <a:stretch/>
        </p:blipFill>
        <p:spPr>
          <a:xfrm>
            <a:off x="6946490" y="152400"/>
            <a:ext cx="1981200" cy="44930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B5468B-CD33-47F6-688E-ACC4E7AC2DE4}"/>
              </a:ext>
            </a:extLst>
          </p:cNvPr>
          <p:cNvSpPr txBox="1"/>
          <p:nvPr/>
        </p:nvSpPr>
        <p:spPr>
          <a:xfrm>
            <a:off x="329268" y="1382286"/>
            <a:ext cx="7024032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" indent="0" algn="ctr">
              <a:lnSpc>
                <a:spcPct val="100000"/>
              </a:lnSpc>
              <a:buNone/>
            </a:pPr>
            <a:endParaRPr lang="en-US" sz="2000" b="1" dirty="0">
              <a:solidFill>
                <a:schemeClr val="tx1"/>
              </a:solidFill>
              <a:latin typeface="Georgia" pitchFamily="18" charset="0"/>
            </a:endParaRPr>
          </a:p>
          <a:p>
            <a:pPr marL="34290" indent="0" algn="ctr">
              <a:lnSpc>
                <a:spcPct val="100000"/>
              </a:lnSpc>
              <a:buNone/>
            </a:pPr>
            <a:r>
              <a:rPr lang="en-US" sz="2000" b="1" dirty="0">
                <a:solidFill>
                  <a:schemeClr val="tx1"/>
                </a:solidFill>
                <a:latin typeface="Georgia" pitchFamily="18" charset="0"/>
              </a:rPr>
              <a:t>Lisa Phillips, State Coordinator</a:t>
            </a:r>
          </a:p>
          <a:p>
            <a:pPr marL="205740" lvl="1" indent="0" algn="ctr">
              <a:lnSpc>
                <a:spcPct val="100000"/>
              </a:lnSpc>
              <a:buNone/>
            </a:pPr>
            <a:r>
              <a:rPr lang="en-US" sz="2000" b="1" dirty="0">
                <a:solidFill>
                  <a:schemeClr val="tx1"/>
                </a:solidFill>
                <a:latin typeface="Georgia" pitchFamily="18" charset="0"/>
              </a:rPr>
              <a:t>336-543-4285 </a:t>
            </a:r>
          </a:p>
          <a:p>
            <a:pPr marL="205740" lvl="1" indent="0" algn="ctr">
              <a:lnSpc>
                <a:spcPct val="100000"/>
              </a:lnSpc>
              <a:buNone/>
            </a:pPr>
            <a:r>
              <a:rPr lang="en-US" sz="2000" b="1" dirty="0">
                <a:solidFill>
                  <a:schemeClr val="tx1"/>
                </a:solidFill>
                <a:latin typeface="Georgia" pitchFamily="18" charset="0"/>
                <a:hlinkClick r:id="rId6"/>
              </a:rPr>
              <a:t>lisa.phillips@dpi.nc.gov</a:t>
            </a:r>
            <a:endParaRPr lang="en-US" sz="2000" b="1" dirty="0">
              <a:solidFill>
                <a:schemeClr val="tx1"/>
              </a:solidFill>
              <a:latin typeface="Georgia" pitchFamily="18" charset="0"/>
            </a:endParaRPr>
          </a:p>
          <a:p>
            <a:pPr marL="205740" lvl="1" indent="0" algn="ctr">
              <a:lnSpc>
                <a:spcPct val="100000"/>
              </a:lnSpc>
              <a:buNone/>
            </a:pPr>
            <a:endParaRPr lang="en-US" sz="2000" b="1" dirty="0">
              <a:solidFill>
                <a:schemeClr val="tx1"/>
              </a:solidFill>
              <a:latin typeface="Georgia" pitchFamily="18" charset="0"/>
            </a:endParaRPr>
          </a:p>
          <a:p>
            <a:pPr marL="205740" lvl="1" indent="0" algn="ctr">
              <a:lnSpc>
                <a:spcPct val="100000"/>
              </a:lnSpc>
              <a:buNone/>
            </a:pPr>
            <a:endParaRPr lang="en-US" sz="2000" b="1" dirty="0">
              <a:solidFill>
                <a:schemeClr val="tx1"/>
              </a:solidFill>
              <a:latin typeface="Georgia" pitchFamily="18" charset="0"/>
            </a:endParaRPr>
          </a:p>
          <a:p>
            <a:pPr marL="205740" lvl="1" indent="0" algn="ctr">
              <a:lnSpc>
                <a:spcPct val="100000"/>
              </a:lnSpc>
              <a:buNone/>
            </a:pPr>
            <a:r>
              <a:rPr lang="en-US" sz="2000" b="1" dirty="0">
                <a:solidFill>
                  <a:schemeClr val="tx1"/>
                </a:solidFill>
                <a:latin typeface="Georgia" pitchFamily="18" charset="0"/>
              </a:rPr>
              <a:t>Neely Ward, Program Coordinator</a:t>
            </a:r>
          </a:p>
          <a:p>
            <a:pPr marL="205740" lvl="1" indent="0" algn="ctr">
              <a:lnSpc>
                <a:spcPct val="100000"/>
              </a:lnSpc>
              <a:buNone/>
            </a:pPr>
            <a:r>
              <a:rPr lang="en-US" sz="2000" b="1" dirty="0">
                <a:solidFill>
                  <a:schemeClr val="tx1"/>
                </a:solidFill>
                <a:latin typeface="Georgia" pitchFamily="18" charset="0"/>
              </a:rPr>
              <a:t>336-260-0619</a:t>
            </a:r>
          </a:p>
          <a:p>
            <a:pPr marL="205740" lvl="1" indent="0" algn="ctr">
              <a:lnSpc>
                <a:spcPct val="100000"/>
              </a:lnSpc>
              <a:buNone/>
            </a:pPr>
            <a:r>
              <a:rPr lang="en-US" sz="2000" b="1" dirty="0">
                <a:solidFill>
                  <a:schemeClr val="tx1"/>
                </a:solidFill>
                <a:latin typeface="Georgia" pitchFamily="18" charset="0"/>
                <a:hlinkClick r:id="rId7"/>
              </a:rPr>
              <a:t>anelia.ward@dpi.nc.gov</a:t>
            </a:r>
            <a:endParaRPr lang="en-US" sz="2000" b="1" dirty="0">
              <a:solidFill>
                <a:schemeClr val="tx1"/>
              </a:solidFill>
              <a:latin typeface="Georgia" pitchFamily="18" charset="0"/>
            </a:endParaRPr>
          </a:p>
          <a:p>
            <a:pPr marL="205740" lvl="1" indent="0" algn="ctr">
              <a:lnSpc>
                <a:spcPct val="100000"/>
              </a:lnSpc>
              <a:buNone/>
            </a:pPr>
            <a:endParaRPr lang="en-US" sz="2000" b="1" dirty="0">
              <a:solidFill>
                <a:schemeClr val="tx1"/>
              </a:solidFill>
              <a:latin typeface="Georgia" pitchFamily="18" charset="0"/>
            </a:endParaRPr>
          </a:p>
          <a:p>
            <a:pPr marL="205740" lvl="1" indent="0" algn="ctr">
              <a:lnSpc>
                <a:spcPct val="100000"/>
              </a:lnSpc>
              <a:buNone/>
            </a:pPr>
            <a:endParaRPr lang="en-US" sz="2000" b="1" dirty="0">
              <a:solidFill>
                <a:schemeClr val="tx1"/>
              </a:solidFill>
              <a:latin typeface="Georgia" pitchFamily="18" charset="0"/>
            </a:endParaRPr>
          </a:p>
          <a:p>
            <a:pPr marL="205740" lvl="1" indent="0" algn="ctr">
              <a:lnSpc>
                <a:spcPct val="100000"/>
              </a:lnSpc>
              <a:buNone/>
            </a:pPr>
            <a:r>
              <a:rPr lang="en-US" sz="2000" b="1" dirty="0">
                <a:solidFill>
                  <a:schemeClr val="tx1"/>
                </a:solidFill>
                <a:latin typeface="Georgia" pitchFamily="18" charset="0"/>
              </a:rPr>
              <a:t>Rebecca McSwain, Lead Program Specialist </a:t>
            </a:r>
          </a:p>
          <a:p>
            <a:pPr marL="205740" lvl="1" indent="0" algn="ctr">
              <a:lnSpc>
                <a:spcPct val="100000"/>
              </a:lnSpc>
              <a:buNone/>
            </a:pPr>
            <a:r>
              <a:rPr lang="en-US" sz="2000" b="1" dirty="0">
                <a:solidFill>
                  <a:schemeClr val="tx1"/>
                </a:solidFill>
                <a:latin typeface="Georgia" pitchFamily="18" charset="0"/>
              </a:rPr>
              <a:t>743-241-0829</a:t>
            </a:r>
          </a:p>
          <a:p>
            <a:pPr marL="205740" lvl="1" indent="0" algn="ctr">
              <a:lnSpc>
                <a:spcPct val="100000"/>
              </a:lnSpc>
              <a:buNone/>
            </a:pPr>
            <a:r>
              <a:rPr lang="en-US" sz="2000" b="1" dirty="0">
                <a:solidFill>
                  <a:schemeClr val="tx1"/>
                </a:solidFill>
                <a:latin typeface="Georgia" pitchFamily="18" charset="0"/>
                <a:hlinkClick r:id="rId8"/>
              </a:rPr>
              <a:t>rmcswain@serve.org</a:t>
            </a:r>
            <a:endParaRPr lang="en-US" sz="2000" b="1" dirty="0">
              <a:solidFill>
                <a:schemeClr val="tx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711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858" y="609599"/>
            <a:ext cx="2523284" cy="560614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Georgia" pitchFamily="18" charset="0"/>
              </a:rPr>
              <a:t>Applying </a:t>
            </a:r>
            <a:br>
              <a:rPr lang="en-US" sz="2800" b="1" dirty="0">
                <a:solidFill>
                  <a:schemeClr val="tx1"/>
                </a:solidFill>
                <a:latin typeface="Georgia" pitchFamily="18" charset="0"/>
              </a:rPr>
            </a:br>
            <a:r>
              <a:rPr lang="en-US" sz="2800" b="1" dirty="0">
                <a:solidFill>
                  <a:schemeClr val="tx1"/>
                </a:solidFill>
                <a:latin typeface="Georgia" pitchFamily="18" charset="0"/>
              </a:rPr>
              <a:t>as a Consortium 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F49DE28-C61A-5BCD-A8E7-A31814B3243E}"/>
              </a:ext>
            </a:extLst>
          </p:cNvPr>
          <p:cNvGrpSpPr/>
          <p:nvPr/>
        </p:nvGrpSpPr>
        <p:grpSpPr>
          <a:xfrm>
            <a:off x="3013142" y="117446"/>
            <a:ext cx="5641000" cy="6424713"/>
            <a:chOff x="3013142" y="392040"/>
            <a:chExt cx="5641000" cy="6150118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A007EA4F-B9B5-B901-83F0-A41EB85D741F}"/>
                </a:ext>
              </a:extLst>
            </p:cNvPr>
            <p:cNvSpPr/>
            <p:nvPr/>
          </p:nvSpPr>
          <p:spPr>
            <a:xfrm>
              <a:off x="3013142" y="392040"/>
              <a:ext cx="5641000" cy="81633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7" name="Rectangle 6" descr="Schoolhouse">
              <a:extLst>
                <a:ext uri="{FF2B5EF4-FFF2-40B4-BE49-F238E27FC236}">
                  <a16:creationId xmlns:a16="http://schemas.microsoft.com/office/drawing/2014/main" id="{83F10BFE-EFC1-D9DD-705B-3F96C39B51A2}"/>
                </a:ext>
              </a:extLst>
            </p:cNvPr>
            <p:cNvSpPr/>
            <p:nvPr/>
          </p:nvSpPr>
          <p:spPr>
            <a:xfrm>
              <a:off x="3214726" y="541980"/>
              <a:ext cx="366876" cy="366517"/>
            </a:xfrm>
            <a:prstGeom prst="rect">
              <a:avLst/>
            </a:prstGeom>
            <a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2AA9906A-8756-902A-93DC-82170BAC3F73}"/>
                </a:ext>
              </a:extLst>
            </p:cNvPr>
            <p:cNvSpPr/>
            <p:nvPr/>
          </p:nvSpPr>
          <p:spPr>
            <a:xfrm>
              <a:off x="3783187" y="392041"/>
              <a:ext cx="4778840" cy="832995"/>
            </a:xfrm>
            <a:custGeom>
              <a:avLst/>
              <a:gdLst>
                <a:gd name="connsiteX0" fmla="*/ 0 w 4778840"/>
                <a:gd name="connsiteY0" fmla="*/ 0 h 832995"/>
                <a:gd name="connsiteX1" fmla="*/ 4778840 w 4778840"/>
                <a:gd name="connsiteY1" fmla="*/ 0 h 832995"/>
                <a:gd name="connsiteX2" fmla="*/ 4778840 w 4778840"/>
                <a:gd name="connsiteY2" fmla="*/ 832995 h 832995"/>
                <a:gd name="connsiteX3" fmla="*/ 0 w 4778840"/>
                <a:gd name="connsiteY3" fmla="*/ 832995 h 832995"/>
                <a:gd name="connsiteX4" fmla="*/ 0 w 4778840"/>
                <a:gd name="connsiteY4" fmla="*/ 0 h 83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8840" h="832995">
                  <a:moveTo>
                    <a:pt x="0" y="0"/>
                  </a:moveTo>
                  <a:lnTo>
                    <a:pt x="4778840" y="0"/>
                  </a:lnTo>
                  <a:lnTo>
                    <a:pt x="4778840" y="832995"/>
                  </a:lnTo>
                  <a:lnTo>
                    <a:pt x="0" y="83299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159" tIns="88159" rIns="88159" bIns="88159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latin typeface="Georgia" panose="02040502050405020303" pitchFamily="18" charset="0"/>
                </a:rPr>
                <a:t>PSUs, including charter schools</a:t>
              </a:r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424E26F1-0EE3-FBE3-3D54-043EB39A3ADA}"/>
                </a:ext>
              </a:extLst>
            </p:cNvPr>
            <p:cNvSpPr/>
            <p:nvPr/>
          </p:nvSpPr>
          <p:spPr>
            <a:xfrm>
              <a:off x="3013142" y="1433284"/>
              <a:ext cx="5641000" cy="798130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1" name="Rectangle 10" descr="Books">
              <a:extLst>
                <a:ext uri="{FF2B5EF4-FFF2-40B4-BE49-F238E27FC236}">
                  <a16:creationId xmlns:a16="http://schemas.microsoft.com/office/drawing/2014/main" id="{25A834B9-46A2-ACA1-A550-03AC4AC52F3C}"/>
                </a:ext>
              </a:extLst>
            </p:cNvPr>
            <p:cNvSpPr/>
            <p:nvPr/>
          </p:nvSpPr>
          <p:spPr>
            <a:xfrm>
              <a:off x="3214726" y="1583224"/>
              <a:ext cx="366876" cy="366517"/>
            </a:xfrm>
            <a:prstGeom prst="rect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8F1A4736-6EC9-DBAA-EC89-CE4F7ED4703C}"/>
                </a:ext>
              </a:extLst>
            </p:cNvPr>
            <p:cNvSpPr/>
            <p:nvPr/>
          </p:nvSpPr>
          <p:spPr>
            <a:xfrm>
              <a:off x="3783187" y="1433285"/>
              <a:ext cx="4778840" cy="832995"/>
            </a:xfrm>
            <a:custGeom>
              <a:avLst/>
              <a:gdLst>
                <a:gd name="connsiteX0" fmla="*/ 0 w 4778840"/>
                <a:gd name="connsiteY0" fmla="*/ 0 h 832995"/>
                <a:gd name="connsiteX1" fmla="*/ 4778840 w 4778840"/>
                <a:gd name="connsiteY1" fmla="*/ 0 h 832995"/>
                <a:gd name="connsiteX2" fmla="*/ 4778840 w 4778840"/>
                <a:gd name="connsiteY2" fmla="*/ 832995 h 832995"/>
                <a:gd name="connsiteX3" fmla="*/ 0 w 4778840"/>
                <a:gd name="connsiteY3" fmla="*/ 832995 h 832995"/>
                <a:gd name="connsiteX4" fmla="*/ 0 w 4778840"/>
                <a:gd name="connsiteY4" fmla="*/ 0 h 83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8840" h="832995">
                  <a:moveTo>
                    <a:pt x="0" y="0"/>
                  </a:moveTo>
                  <a:lnTo>
                    <a:pt x="4778840" y="0"/>
                  </a:lnTo>
                  <a:lnTo>
                    <a:pt x="4778840" y="832995"/>
                  </a:lnTo>
                  <a:lnTo>
                    <a:pt x="0" y="83299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159" tIns="88159" rIns="88159" bIns="88159" numCol="1" spcCol="1270" anchor="ctr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latin typeface="Georgia" panose="02040502050405020303" pitchFamily="18" charset="0"/>
                </a:rPr>
                <a:t>Each PSU identified at least 1 or more students</a:t>
              </a:r>
            </a:p>
          </p:txBody>
        </p: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AFF0094-9198-F0C8-E055-0BBB399284B6}"/>
                </a:ext>
              </a:extLst>
            </p:cNvPr>
            <p:cNvSpPr/>
            <p:nvPr/>
          </p:nvSpPr>
          <p:spPr>
            <a:xfrm>
              <a:off x="3013142" y="2474529"/>
              <a:ext cx="5641000" cy="72470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17" name="Rectangle 16" descr="Group">
              <a:extLst>
                <a:ext uri="{FF2B5EF4-FFF2-40B4-BE49-F238E27FC236}">
                  <a16:creationId xmlns:a16="http://schemas.microsoft.com/office/drawing/2014/main" id="{E6262BBD-28D2-9F00-B8AB-B13A55D5FF72}"/>
                </a:ext>
              </a:extLst>
            </p:cNvPr>
            <p:cNvSpPr/>
            <p:nvPr/>
          </p:nvSpPr>
          <p:spPr>
            <a:xfrm>
              <a:off x="3214726" y="2624468"/>
              <a:ext cx="366876" cy="366517"/>
            </a:xfrm>
            <a:prstGeom prst="rect">
              <a:avLst/>
            </a:prstGeom>
            <a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7F3BDF4-8801-31DF-2DAE-1DA39465A7C9}"/>
                </a:ext>
              </a:extLst>
            </p:cNvPr>
            <p:cNvSpPr/>
            <p:nvPr/>
          </p:nvSpPr>
          <p:spPr>
            <a:xfrm>
              <a:off x="3783187" y="2474529"/>
              <a:ext cx="4778840" cy="832995"/>
            </a:xfrm>
            <a:custGeom>
              <a:avLst/>
              <a:gdLst>
                <a:gd name="connsiteX0" fmla="*/ 0 w 4778840"/>
                <a:gd name="connsiteY0" fmla="*/ 0 h 832995"/>
                <a:gd name="connsiteX1" fmla="*/ 4778840 w 4778840"/>
                <a:gd name="connsiteY1" fmla="*/ 0 h 832995"/>
                <a:gd name="connsiteX2" fmla="*/ 4778840 w 4778840"/>
                <a:gd name="connsiteY2" fmla="*/ 832995 h 832995"/>
                <a:gd name="connsiteX3" fmla="*/ 0 w 4778840"/>
                <a:gd name="connsiteY3" fmla="*/ 832995 h 832995"/>
                <a:gd name="connsiteX4" fmla="*/ 0 w 4778840"/>
                <a:gd name="connsiteY4" fmla="*/ 0 h 83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8840" h="832995">
                  <a:moveTo>
                    <a:pt x="0" y="0"/>
                  </a:moveTo>
                  <a:lnTo>
                    <a:pt x="4778840" y="0"/>
                  </a:lnTo>
                  <a:lnTo>
                    <a:pt x="4778840" y="832995"/>
                  </a:lnTo>
                  <a:lnTo>
                    <a:pt x="0" y="83299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159" tIns="88159" rIns="88159" bIns="88159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latin typeface="Georgia" panose="02040502050405020303" pitchFamily="18" charset="0"/>
                </a:rPr>
                <a:t>Together the total number of students identified is 50 or more</a:t>
              </a:r>
            </a:p>
          </p:txBody>
        </p:sp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85EE5283-BBF4-1C88-34FC-4002F96C6CA3}"/>
                </a:ext>
              </a:extLst>
            </p:cNvPr>
            <p:cNvSpPr/>
            <p:nvPr/>
          </p:nvSpPr>
          <p:spPr>
            <a:xfrm>
              <a:off x="3013142" y="3515773"/>
              <a:ext cx="5641000" cy="724705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0" name="Rectangle 19" descr="Check List">
              <a:extLst>
                <a:ext uri="{FF2B5EF4-FFF2-40B4-BE49-F238E27FC236}">
                  <a16:creationId xmlns:a16="http://schemas.microsoft.com/office/drawing/2014/main" id="{7C7702FE-4557-23E0-142E-B269BC861178}"/>
                </a:ext>
              </a:extLst>
            </p:cNvPr>
            <p:cNvSpPr/>
            <p:nvPr/>
          </p:nvSpPr>
          <p:spPr>
            <a:xfrm>
              <a:off x="3214726" y="3665712"/>
              <a:ext cx="366876" cy="366517"/>
            </a:xfrm>
            <a:prstGeom prst="rect">
              <a:avLst/>
            </a:prstGeom>
            <a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D2F5CC6F-14ED-23CE-EDE5-7D2DE653337E}"/>
                </a:ext>
              </a:extLst>
            </p:cNvPr>
            <p:cNvSpPr/>
            <p:nvPr/>
          </p:nvSpPr>
          <p:spPr>
            <a:xfrm>
              <a:off x="3783187" y="3515773"/>
              <a:ext cx="4778840" cy="832995"/>
            </a:xfrm>
            <a:custGeom>
              <a:avLst/>
              <a:gdLst>
                <a:gd name="connsiteX0" fmla="*/ 0 w 4778840"/>
                <a:gd name="connsiteY0" fmla="*/ 0 h 832995"/>
                <a:gd name="connsiteX1" fmla="*/ 4778840 w 4778840"/>
                <a:gd name="connsiteY1" fmla="*/ 0 h 832995"/>
                <a:gd name="connsiteX2" fmla="*/ 4778840 w 4778840"/>
                <a:gd name="connsiteY2" fmla="*/ 832995 h 832995"/>
                <a:gd name="connsiteX3" fmla="*/ 0 w 4778840"/>
                <a:gd name="connsiteY3" fmla="*/ 832995 h 832995"/>
                <a:gd name="connsiteX4" fmla="*/ 0 w 4778840"/>
                <a:gd name="connsiteY4" fmla="*/ 0 h 83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8840" h="832995">
                  <a:moveTo>
                    <a:pt x="0" y="0"/>
                  </a:moveTo>
                  <a:lnTo>
                    <a:pt x="4778840" y="0"/>
                  </a:lnTo>
                  <a:lnTo>
                    <a:pt x="4778840" y="832995"/>
                  </a:lnTo>
                  <a:lnTo>
                    <a:pt x="0" y="83299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159" tIns="88159" rIns="88159" bIns="88159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latin typeface="Georgia" panose="02040502050405020303" pitchFamily="18" charset="0"/>
                </a:rPr>
                <a:t>One PSU is identified as the lead for fiscal components</a:t>
              </a: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2E15DC0D-58C7-1B48-E86E-8A0CC80A62AD}"/>
                </a:ext>
              </a:extLst>
            </p:cNvPr>
            <p:cNvSpPr/>
            <p:nvPr/>
          </p:nvSpPr>
          <p:spPr>
            <a:xfrm>
              <a:off x="3013142" y="4571998"/>
              <a:ext cx="5641000" cy="888199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3" name="Rectangle 22" descr="Document">
              <a:extLst>
                <a:ext uri="{FF2B5EF4-FFF2-40B4-BE49-F238E27FC236}">
                  <a16:creationId xmlns:a16="http://schemas.microsoft.com/office/drawing/2014/main" id="{A078CB68-F186-BEBF-3CD2-829E6213E277}"/>
                </a:ext>
              </a:extLst>
            </p:cNvPr>
            <p:cNvSpPr/>
            <p:nvPr/>
          </p:nvSpPr>
          <p:spPr>
            <a:xfrm>
              <a:off x="3214726" y="4817858"/>
              <a:ext cx="366876" cy="366517"/>
            </a:xfrm>
            <a:prstGeom prst="rect">
              <a:avLst/>
            </a:prstGeom>
            <a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9E4C3268-49EB-4D36-842F-B013F7751F33}"/>
                </a:ext>
              </a:extLst>
            </p:cNvPr>
            <p:cNvSpPr/>
            <p:nvPr/>
          </p:nvSpPr>
          <p:spPr>
            <a:xfrm>
              <a:off x="3783186" y="4667919"/>
              <a:ext cx="4598814" cy="832995"/>
            </a:xfrm>
            <a:custGeom>
              <a:avLst/>
              <a:gdLst>
                <a:gd name="connsiteX0" fmla="*/ 0 w 2538450"/>
                <a:gd name="connsiteY0" fmla="*/ 0 h 832995"/>
                <a:gd name="connsiteX1" fmla="*/ 2538450 w 2538450"/>
                <a:gd name="connsiteY1" fmla="*/ 0 h 832995"/>
                <a:gd name="connsiteX2" fmla="*/ 2538450 w 2538450"/>
                <a:gd name="connsiteY2" fmla="*/ 832995 h 832995"/>
                <a:gd name="connsiteX3" fmla="*/ 0 w 2538450"/>
                <a:gd name="connsiteY3" fmla="*/ 832995 h 832995"/>
                <a:gd name="connsiteX4" fmla="*/ 0 w 2538450"/>
                <a:gd name="connsiteY4" fmla="*/ 0 h 83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8450" h="832995">
                  <a:moveTo>
                    <a:pt x="0" y="0"/>
                  </a:moveTo>
                  <a:lnTo>
                    <a:pt x="2538450" y="0"/>
                  </a:lnTo>
                  <a:lnTo>
                    <a:pt x="2538450" y="832995"/>
                  </a:lnTo>
                  <a:lnTo>
                    <a:pt x="0" y="83299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159" tIns="88159" rIns="88159" bIns="88159" numCol="1" spcCol="1270" anchor="t" anchorCtr="0">
              <a:noAutofit/>
            </a:bodyPr>
            <a:lstStyle/>
            <a:p>
              <a:pPr marL="0" lvl="0" indent="0" algn="l" defTabSz="6223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latin typeface="Georgia" panose="02040502050405020303" pitchFamily="18" charset="0"/>
                </a:rPr>
                <a:t>Members must agree to activities, services, and supports before submission </a:t>
              </a:r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297AA6C-9C7E-A15B-EFD2-B492E0F006A6}"/>
                </a:ext>
              </a:extLst>
            </p:cNvPr>
            <p:cNvSpPr/>
            <p:nvPr/>
          </p:nvSpPr>
          <p:spPr>
            <a:xfrm flipH="1">
              <a:off x="6534117" y="4667919"/>
              <a:ext cx="1245476" cy="666396"/>
            </a:xfrm>
            <a:custGeom>
              <a:avLst/>
              <a:gdLst>
                <a:gd name="connsiteX0" fmla="*/ 0 w 1245476"/>
                <a:gd name="connsiteY0" fmla="*/ 0 h 666396"/>
                <a:gd name="connsiteX1" fmla="*/ 1245476 w 1245476"/>
                <a:gd name="connsiteY1" fmla="*/ 0 h 666396"/>
                <a:gd name="connsiteX2" fmla="*/ 1245476 w 1245476"/>
                <a:gd name="connsiteY2" fmla="*/ 666396 h 666396"/>
                <a:gd name="connsiteX3" fmla="*/ 0 w 1245476"/>
                <a:gd name="connsiteY3" fmla="*/ 666396 h 666396"/>
                <a:gd name="connsiteX4" fmla="*/ 0 w 1245476"/>
                <a:gd name="connsiteY4" fmla="*/ 0 h 666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5476" h="666396">
                  <a:moveTo>
                    <a:pt x="0" y="0"/>
                  </a:moveTo>
                  <a:lnTo>
                    <a:pt x="1245476" y="0"/>
                  </a:lnTo>
                  <a:lnTo>
                    <a:pt x="1245476" y="666396"/>
                  </a:lnTo>
                  <a:lnTo>
                    <a:pt x="0" y="666396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0527" tIns="70527" rIns="70527" bIns="70527" numCol="1" spcCol="1270" anchor="ctr" anchorCtr="0">
              <a:noAutofit/>
            </a:bodyPr>
            <a:lstStyle/>
            <a:p>
              <a:pPr marL="0" lvl="0" indent="0" algn="l" defTabSz="4445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1000" b="1" kern="1200" dirty="0">
                <a:latin typeface="Georgia" panose="02040502050405020303" pitchFamily="18" charset="0"/>
              </a:endParaRP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id="{E5A6B3EB-DBF8-4F43-DF72-C0A42CC48D06}"/>
                </a:ext>
              </a:extLst>
            </p:cNvPr>
            <p:cNvSpPr/>
            <p:nvPr/>
          </p:nvSpPr>
          <p:spPr>
            <a:xfrm>
              <a:off x="3013142" y="5632646"/>
              <a:ext cx="5641000" cy="666396"/>
            </a:xfrm>
            <a:prstGeom prst="roundRect">
              <a:avLst>
                <a:gd name="adj" fmla="val 10000"/>
              </a:avLst>
            </a:prstGeom>
          </p:spPr>
          <p:style>
            <a:lnRef idx="0">
              <a:schemeClr val="lt1">
                <a:alpha val="0"/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/>
          </p:style>
        </p:sp>
        <p:sp>
          <p:nvSpPr>
            <p:cNvPr id="27" name="Rectangle 26" descr="Paperclip">
              <a:extLst>
                <a:ext uri="{FF2B5EF4-FFF2-40B4-BE49-F238E27FC236}">
                  <a16:creationId xmlns:a16="http://schemas.microsoft.com/office/drawing/2014/main" id="{F8841366-3859-5987-D460-79742D240701}"/>
                </a:ext>
              </a:extLst>
            </p:cNvPr>
            <p:cNvSpPr/>
            <p:nvPr/>
          </p:nvSpPr>
          <p:spPr>
            <a:xfrm>
              <a:off x="3214726" y="5859102"/>
              <a:ext cx="366876" cy="366517"/>
            </a:xfrm>
            <a:prstGeom prst="rect">
              <a:avLst/>
            </a:prstGeom>
            <a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bg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79825F7-CC19-8EBA-AEAB-AE70D6F70F50}"/>
                </a:ext>
              </a:extLst>
            </p:cNvPr>
            <p:cNvSpPr/>
            <p:nvPr/>
          </p:nvSpPr>
          <p:spPr>
            <a:xfrm>
              <a:off x="3783187" y="5709163"/>
              <a:ext cx="4778840" cy="832995"/>
            </a:xfrm>
            <a:custGeom>
              <a:avLst/>
              <a:gdLst>
                <a:gd name="connsiteX0" fmla="*/ 0 w 4778840"/>
                <a:gd name="connsiteY0" fmla="*/ 0 h 832995"/>
                <a:gd name="connsiteX1" fmla="*/ 4778840 w 4778840"/>
                <a:gd name="connsiteY1" fmla="*/ 0 h 832995"/>
                <a:gd name="connsiteX2" fmla="*/ 4778840 w 4778840"/>
                <a:gd name="connsiteY2" fmla="*/ 832995 h 832995"/>
                <a:gd name="connsiteX3" fmla="*/ 0 w 4778840"/>
                <a:gd name="connsiteY3" fmla="*/ 832995 h 832995"/>
                <a:gd name="connsiteX4" fmla="*/ 0 w 4778840"/>
                <a:gd name="connsiteY4" fmla="*/ 0 h 832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778840" h="832995">
                  <a:moveTo>
                    <a:pt x="0" y="0"/>
                  </a:moveTo>
                  <a:lnTo>
                    <a:pt x="4778840" y="0"/>
                  </a:lnTo>
                  <a:lnTo>
                    <a:pt x="4778840" y="832995"/>
                  </a:lnTo>
                  <a:lnTo>
                    <a:pt x="0" y="832995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bg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8159" tIns="88159" rIns="88159" bIns="88159" numCol="1" spcCol="1270" anchor="t" anchorCtr="0">
              <a:noAutofit/>
            </a:bodyPr>
            <a:lstStyle/>
            <a:p>
              <a:pPr marL="0" lvl="0" indent="0" algn="l" defTabSz="711200">
                <a:lnSpc>
                  <a:spcPct val="10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400" b="1" kern="1200" dirty="0">
                  <a:latin typeface="Georgia" panose="02040502050405020303" pitchFamily="18" charset="0"/>
                </a:rPr>
                <a:t>Submit required consortium attachments 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305800" cy="89916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Georgia" pitchFamily="18" charset="0"/>
              </a:rPr>
              <a:t>Working with External Partners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29209" y="1292087"/>
            <a:ext cx="8663610" cy="4803913"/>
          </a:xfrm>
        </p:spPr>
        <p:txBody>
          <a:bodyPr/>
          <a:lstStyle/>
          <a:p>
            <a:pPr algn="ctr">
              <a:lnSpc>
                <a:spcPct val="100000"/>
              </a:lnSpc>
              <a:buNone/>
            </a:pPr>
            <a:r>
              <a:rPr lang="en-US" dirty="0">
                <a:latin typeface="Georgia" pitchFamily="18" charset="0"/>
              </a:rPr>
              <a:t>	</a:t>
            </a:r>
            <a:endParaRPr lang="en-US" sz="2800" dirty="0">
              <a:latin typeface="Georgia" pitchFamily="18" charset="0"/>
            </a:endParaRPr>
          </a:p>
          <a:p>
            <a:pPr marL="34290" indent="0" algn="ctr">
              <a:lnSpc>
                <a:spcPct val="100000"/>
              </a:lnSpc>
              <a:buNone/>
            </a:pPr>
            <a:r>
              <a:rPr lang="en-US" sz="2800" dirty="0">
                <a:latin typeface="Georgia" pitchFamily="18" charset="0"/>
              </a:rPr>
              <a:t>	</a:t>
            </a:r>
            <a:r>
              <a:rPr lang="en-US" sz="2400" b="1" dirty="0">
                <a:latin typeface="Georgia" panose="02040502050405020303" pitchFamily="18" charset="0"/>
              </a:rPr>
              <a:t>PSUs may subcontract with other agencies; 	however, the PSU assumes responsibility for setting program goals and monitoring program accomplishments.</a:t>
            </a:r>
          </a:p>
          <a:p>
            <a:pPr marL="34290" indent="0">
              <a:buNone/>
            </a:pPr>
            <a:endParaRPr lang="en-US" sz="2400" b="1" dirty="0">
              <a:latin typeface="Georgia" panose="02040502050405020303" pitchFamily="18" charset="0"/>
            </a:endParaRPr>
          </a:p>
          <a:p>
            <a:pPr marL="34290" indent="0" algn="ctr">
              <a:buNone/>
            </a:pPr>
            <a:r>
              <a:rPr lang="en-US" sz="2400" b="1" dirty="0">
                <a:latin typeface="Georgia" panose="02040502050405020303" pitchFamily="18" charset="0"/>
              </a:rPr>
              <a:t>	</a:t>
            </a:r>
            <a:r>
              <a:rPr lang="en-US" sz="2200" b="1" dirty="0">
                <a:latin typeface="Georgia" panose="02040502050405020303" pitchFamily="18" charset="0"/>
              </a:rPr>
              <a:t>The PSU will serve in the capacity of fiscal agent.</a:t>
            </a:r>
          </a:p>
          <a:p>
            <a:endParaRPr lang="en-US" dirty="0"/>
          </a:p>
        </p:txBody>
      </p:sp>
      <p:pic>
        <p:nvPicPr>
          <p:cNvPr id="5" name="Picture 4" descr="A picture containing toy&#10;&#10;Description automatically generated">
            <a:extLst>
              <a:ext uri="{FF2B5EF4-FFF2-40B4-BE49-F238E27FC236}">
                <a16:creationId xmlns:a16="http://schemas.microsoft.com/office/drawing/2014/main" id="{24B49F23-E3BF-438A-8573-2434F7AE08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54017" y="4648200"/>
            <a:ext cx="2835965" cy="16002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752600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3200" b="1" dirty="0">
                <a:solidFill>
                  <a:schemeClr val="tx1"/>
                </a:solidFill>
                <a:latin typeface="Georgia" pitchFamily="18" charset="0"/>
              </a:rPr>
              <a:t>Grant Tiers</a:t>
            </a:r>
            <a:br>
              <a:rPr lang="en-US" sz="2800" b="1" dirty="0">
                <a:solidFill>
                  <a:srgbClr val="C00000"/>
                </a:solidFill>
                <a:latin typeface="Georgia" pitchFamily="18" charset="0"/>
              </a:rPr>
            </a:br>
            <a:br>
              <a:rPr lang="en-US" sz="2400" b="1" dirty="0">
                <a:latin typeface="Georgia" pitchFamily="18" charset="0"/>
              </a:rPr>
            </a:br>
            <a:r>
              <a:rPr lang="en-US" sz="2400" b="1" dirty="0">
                <a:solidFill>
                  <a:schemeClr val="tx1"/>
                </a:solidFill>
                <a:latin typeface="Georgia" pitchFamily="18" charset="0"/>
              </a:rPr>
              <a:t>Number of homeless students identified is based on what has been certified in PowerSchool for the 2021-2022SY</a:t>
            </a:r>
          </a:p>
        </p:txBody>
      </p:sp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A8027033-5102-41B6-9905-FC7F75C05D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8441117"/>
              </p:ext>
            </p:extLst>
          </p:nvPr>
        </p:nvGraphicFramePr>
        <p:xfrm>
          <a:off x="542925" y="2394005"/>
          <a:ext cx="8220075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4475">
                  <a:extLst>
                    <a:ext uri="{9D8B030D-6E8A-4147-A177-3AD203B41FA5}">
                      <a16:colId xmlns:a16="http://schemas.microsoft.com/office/drawing/2014/main" val="31459314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97738012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109437633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3365071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383956703"/>
                    </a:ext>
                  </a:extLst>
                </a:gridCol>
              </a:tblGrid>
              <a:tr h="1266277"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Georgia" panose="02040502050405020303" pitchFamily="18" charset="0"/>
                        </a:rPr>
                        <a:t>Tier 1</a:t>
                      </a:r>
                    </a:p>
                    <a:p>
                      <a:pPr algn="ctr"/>
                      <a:r>
                        <a:rPr lang="en-US" sz="2400" dirty="0">
                          <a:latin typeface="Georgia" panose="02040502050405020303" pitchFamily="18" charset="0"/>
                        </a:rPr>
                        <a:t>$30,000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Georgia" panose="02040502050405020303" pitchFamily="18" charset="0"/>
                        </a:rPr>
                        <a:t>Tier 2</a:t>
                      </a:r>
                    </a:p>
                    <a:p>
                      <a:pPr algn="ctr"/>
                      <a:r>
                        <a:rPr lang="en-US" sz="2400" dirty="0">
                          <a:latin typeface="Georgia" panose="02040502050405020303" pitchFamily="18" charset="0"/>
                        </a:rPr>
                        <a:t>$60,000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Georgia" panose="02040502050405020303" pitchFamily="18" charset="0"/>
                        </a:rPr>
                        <a:t>Tier 3</a:t>
                      </a:r>
                    </a:p>
                    <a:p>
                      <a:pPr algn="ctr"/>
                      <a:r>
                        <a:rPr lang="en-US" sz="2400" dirty="0">
                          <a:latin typeface="Georgia" panose="02040502050405020303" pitchFamily="18" charset="0"/>
                        </a:rPr>
                        <a:t>$90,000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Georgia" panose="02040502050405020303" pitchFamily="18" charset="0"/>
                        </a:rPr>
                        <a:t>Tier 4</a:t>
                      </a:r>
                    </a:p>
                    <a:p>
                      <a:pPr algn="ctr"/>
                      <a:r>
                        <a:rPr lang="en-US" sz="2400" dirty="0">
                          <a:latin typeface="Georgia" panose="02040502050405020303" pitchFamily="18" charset="0"/>
                        </a:rPr>
                        <a:t>$120,000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dirty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en-US" sz="2400" dirty="0">
                          <a:latin typeface="Georgia" panose="02040502050405020303" pitchFamily="18" charset="0"/>
                        </a:rPr>
                        <a:t>Tier 5</a:t>
                      </a:r>
                    </a:p>
                    <a:p>
                      <a:pPr algn="ctr"/>
                      <a:r>
                        <a:rPr lang="en-US" sz="2400" dirty="0">
                          <a:latin typeface="Georgia" panose="02040502050405020303" pitchFamily="18" charset="0"/>
                        </a:rPr>
                        <a:t>$150,000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444265"/>
                  </a:ext>
                </a:extLst>
              </a:tr>
              <a:tr h="1341088"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en-US" sz="2000" dirty="0">
                          <a:latin typeface="Georgia" panose="02040502050405020303" pitchFamily="18" charset="0"/>
                        </a:rPr>
                        <a:t>50 - 150</a:t>
                      </a:r>
                    </a:p>
                    <a:p>
                      <a:pPr algn="ctr"/>
                      <a:r>
                        <a:rPr lang="en-US" sz="2000" dirty="0">
                          <a:latin typeface="Georgia" panose="02040502050405020303" pitchFamily="18" charset="0"/>
                        </a:rPr>
                        <a:t>Students Identified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en-US" sz="2000" dirty="0">
                          <a:latin typeface="Georgia" panose="02040502050405020303" pitchFamily="18" charset="0"/>
                        </a:rPr>
                        <a:t>151 - 400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Georgia" panose="02040502050405020303" pitchFamily="18" charset="0"/>
                        </a:rPr>
                        <a:t>Students Identified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en-US" sz="2000" dirty="0">
                          <a:latin typeface="Georgia" panose="02040502050405020303" pitchFamily="18" charset="0"/>
                        </a:rPr>
                        <a:t>401 - 650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Georgia" panose="02040502050405020303" pitchFamily="18" charset="0"/>
                        </a:rPr>
                        <a:t>Students Identified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en-US" sz="2000" dirty="0">
                          <a:latin typeface="Georgia" panose="02040502050405020303" pitchFamily="18" charset="0"/>
                        </a:rPr>
                        <a:t>651 - 900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Georgia" panose="02040502050405020303" pitchFamily="18" charset="0"/>
                        </a:rPr>
                        <a:t>Students Identified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>
                        <a:latin typeface="Georgia" panose="02040502050405020303" pitchFamily="18" charset="0"/>
                      </a:endParaRPr>
                    </a:p>
                    <a:p>
                      <a:pPr algn="ctr"/>
                      <a:r>
                        <a:rPr lang="en-US" sz="2000" dirty="0">
                          <a:latin typeface="Georgia" panose="02040502050405020303" pitchFamily="18" charset="0"/>
                        </a:rPr>
                        <a:t>900 or more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>
                          <a:latin typeface="Georgia" panose="02040502050405020303" pitchFamily="18" charset="0"/>
                        </a:rPr>
                        <a:t>Students Identified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>
                        <a:latin typeface="Georgia" panose="02040502050405020303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2129838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9" y="609600"/>
            <a:ext cx="2667001" cy="6096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Georgia" pitchFamily="18" charset="0"/>
              </a:rPr>
              <a:t>Grant Cycle</a:t>
            </a:r>
          </a:p>
        </p:txBody>
      </p:sp>
      <p:pic>
        <p:nvPicPr>
          <p:cNvPr id="5122" name="Picture 2" descr="C:\Documents and Settings\LPHILLIPS\Local Settings\Temporary Internet Files\Content.IE5\0ZJN60LH\MC900060307[1].wmf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154497"/>
            <a:ext cx="1828800" cy="300065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956345"/>
            <a:ext cx="6172200" cy="5657815"/>
          </a:xfrm>
        </p:spPr>
        <p:txBody>
          <a:bodyPr>
            <a:noAutofit/>
          </a:bodyPr>
          <a:lstStyle/>
          <a:p>
            <a:pPr marL="411480" lvl="2" indent="0" algn="ctr">
              <a:buNone/>
            </a:pPr>
            <a:endParaRPr lang="en-US" sz="2000" b="1" dirty="0">
              <a:latin typeface="Georgia" pitchFamily="18" charset="0"/>
            </a:endParaRPr>
          </a:p>
          <a:p>
            <a:pPr marL="411480" lvl="2" indent="0" algn="ctr">
              <a:buNone/>
            </a:pPr>
            <a:r>
              <a:rPr lang="en-US" b="1" dirty="0">
                <a:latin typeface="Georgia" pitchFamily="18" charset="0"/>
              </a:rPr>
              <a:t>Year 1 = 2023 – 2024SY</a:t>
            </a:r>
          </a:p>
          <a:p>
            <a:pPr marL="411480" lvl="2" indent="0" algn="ctr">
              <a:buNone/>
            </a:pPr>
            <a:r>
              <a:rPr lang="en-US" b="1" dirty="0">
                <a:latin typeface="Georgia" pitchFamily="18" charset="0"/>
              </a:rPr>
              <a:t>Year 2 = 2024 – 2025SY</a:t>
            </a:r>
          </a:p>
          <a:p>
            <a:pPr marL="411480" lvl="2" indent="0" algn="ctr">
              <a:buNone/>
            </a:pPr>
            <a:r>
              <a:rPr lang="en-US" b="1" dirty="0">
                <a:latin typeface="Georgia" pitchFamily="18" charset="0"/>
              </a:rPr>
              <a:t>Year 3 = 2025 – 2026SY</a:t>
            </a:r>
          </a:p>
          <a:p>
            <a:pPr marL="411480" lvl="2" indent="0" algn="ctr">
              <a:buNone/>
            </a:pPr>
            <a:endParaRPr lang="en-US" b="1" dirty="0">
              <a:latin typeface="Georgia" pitchFamily="18" charset="0"/>
            </a:endParaRPr>
          </a:p>
          <a:p>
            <a:pPr lvl="0">
              <a:buFont typeface="Wingdings" pitchFamily="2" charset="2"/>
              <a:buChar char="§"/>
            </a:pPr>
            <a:r>
              <a:rPr lang="en-US" sz="2000" b="1" dirty="0">
                <a:latin typeface="Georgia" pitchFamily="18" charset="0"/>
              </a:rPr>
              <a:t>July 1 and ending September 30 of the following fiscal year  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b="1" dirty="0">
                <a:latin typeface="Georgia" pitchFamily="18" charset="0"/>
              </a:rPr>
              <a:t>Funds for Year 2 authorized based upon submission of a satisfactory annual program report and budget report for Year 1</a:t>
            </a:r>
          </a:p>
          <a:p>
            <a:pPr>
              <a:buFont typeface="Wingdings" pitchFamily="2" charset="2"/>
              <a:buChar char="§"/>
            </a:pPr>
            <a:r>
              <a:rPr lang="en-US" sz="2000" b="1" dirty="0">
                <a:latin typeface="Georgia" pitchFamily="18" charset="0"/>
              </a:rPr>
              <a:t>Funds for Year 3 will be authorized based upon submission of a satisfactory annual program report and budget report for Year 1 and 2 </a:t>
            </a:r>
          </a:p>
          <a:p>
            <a:pPr lvl="0">
              <a:buFont typeface="Wingdings" pitchFamily="2" charset="2"/>
              <a:buChar char="§"/>
            </a:pPr>
            <a:r>
              <a:rPr lang="en-US" sz="2000" b="1" dirty="0">
                <a:latin typeface="Georgia" pitchFamily="18" charset="0"/>
              </a:rPr>
              <a:t>Start date may vary each year</a:t>
            </a:r>
          </a:p>
        </p:txBody>
      </p:sp>
    </p:spTree>
  </p:cSld>
  <p:clrMapOvr>
    <a:masterClrMapping/>
  </p:clrMapOvr>
  <p:transition spd="slow">
    <p:wheel spokes="1"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7881</TotalTime>
  <Words>2792</Words>
  <Application>Microsoft Office PowerPoint</Application>
  <PresentationFormat>On-screen Show (4:3)</PresentationFormat>
  <Paragraphs>456</Paragraphs>
  <Slides>52</Slides>
  <Notes>52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Arial</vt:lpstr>
      <vt:lpstr>Calibri</vt:lpstr>
      <vt:lpstr>Courier New</vt:lpstr>
      <vt:lpstr>Georgia</vt:lpstr>
      <vt:lpstr>Symbol</vt:lpstr>
      <vt:lpstr>Wingdings</vt:lpstr>
      <vt:lpstr>Office Theme</vt:lpstr>
      <vt:lpstr>  Education for Homeless Children and Youth   McKinney-Vento Subgrant Information Sessions 2023 -2026SY   Presented By: Rebecca McSwain, Lead Program Specialist Neely Ward, Program Coordinator  Lisa Phillips, State Coordinator  </vt:lpstr>
      <vt:lpstr>Subgrant Schedule</vt:lpstr>
      <vt:lpstr>Funding Source</vt:lpstr>
      <vt:lpstr>Purpose of McKinney-Vento Subgrants</vt:lpstr>
      <vt:lpstr>Eligibility To Apply </vt:lpstr>
      <vt:lpstr>Applying  as a Consortium </vt:lpstr>
      <vt:lpstr>Working with External Partners</vt:lpstr>
      <vt:lpstr>Grant Tiers  Number of homeless students identified is based on what has been certified in PowerSchool for the 2021-2022SY</vt:lpstr>
      <vt:lpstr>Grant Cycle</vt:lpstr>
      <vt:lpstr>Funding Guidelines</vt:lpstr>
      <vt:lpstr>Provisions </vt:lpstr>
      <vt:lpstr>Directions for Asking Questions During the Information Session </vt:lpstr>
      <vt:lpstr>  Authorized Activities </vt:lpstr>
      <vt:lpstr>Authorized Activities </vt:lpstr>
      <vt:lpstr> Authorized Activities</vt:lpstr>
      <vt:lpstr>Authorized Activities </vt:lpstr>
      <vt:lpstr>Authorized Activities </vt:lpstr>
      <vt:lpstr>Authorized Activities</vt:lpstr>
      <vt:lpstr>Authorized Activities    </vt:lpstr>
      <vt:lpstr>Authorized Activities</vt:lpstr>
      <vt:lpstr>Authorized Activities</vt:lpstr>
      <vt:lpstr>Authorized Activities</vt:lpstr>
      <vt:lpstr>Authorized Activities</vt:lpstr>
      <vt:lpstr>Authorized Activities </vt:lpstr>
      <vt:lpstr>Authorized Activities </vt:lpstr>
      <vt:lpstr>Authorized Activities</vt:lpstr>
      <vt:lpstr>Authorized Activities</vt:lpstr>
      <vt:lpstr>Authorized Activities </vt:lpstr>
      <vt:lpstr>Questions to Consider</vt:lpstr>
      <vt:lpstr>Proposal Review Points</vt:lpstr>
      <vt:lpstr> Current Status and Statement of Need   </vt:lpstr>
      <vt:lpstr> Program Description</vt:lpstr>
      <vt:lpstr>Program Objectives, Activities, Measures, &amp; Data Source </vt:lpstr>
      <vt:lpstr>Example of Creating Linkages</vt:lpstr>
      <vt:lpstr> Staffing For Subgrant Activities </vt:lpstr>
      <vt:lpstr>Title I, Part A  Set-Aside Funds for Homeless </vt:lpstr>
      <vt:lpstr>Internal and External Collaboration</vt:lpstr>
      <vt:lpstr>PowerPoint Presentation</vt:lpstr>
      <vt:lpstr> Budget</vt:lpstr>
      <vt:lpstr> Budget Allocation By Activity &amp; Cost Sharing </vt:lpstr>
      <vt:lpstr>Proposal Reviews</vt:lpstr>
      <vt:lpstr>PowerPoint Presentation</vt:lpstr>
      <vt:lpstr>Strategies for Submitting a Strong Proposal</vt:lpstr>
      <vt:lpstr>Proposal Review Points</vt:lpstr>
      <vt:lpstr>Potential Bonus Points!</vt:lpstr>
      <vt:lpstr>Potential Bonus Points!</vt:lpstr>
      <vt:lpstr>Frequently Asked Questions </vt:lpstr>
      <vt:lpstr>Frequently Asked Questions </vt:lpstr>
      <vt:lpstr>Reminders</vt:lpstr>
      <vt:lpstr>Final Points</vt:lpstr>
      <vt:lpstr>  Subgrant Resources</vt:lpstr>
      <vt:lpstr>  Subgrant Points of Contacts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Weakland</dc:creator>
  <cp:lastModifiedBy>Lisa Phillips</cp:lastModifiedBy>
  <cp:revision>51</cp:revision>
  <cp:lastPrinted>2022-11-28T21:15:27Z</cp:lastPrinted>
  <dcterms:created xsi:type="dcterms:W3CDTF">2019-09-26T21:27:00Z</dcterms:created>
  <dcterms:modified xsi:type="dcterms:W3CDTF">2022-11-28T21:16:54Z</dcterms:modified>
</cp:coreProperties>
</file>