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4"/>
  </p:sldMasterIdLst>
  <p:notesMasterIdLst>
    <p:notesMasterId r:id="rId37"/>
  </p:notesMasterIdLst>
  <p:sldIdLst>
    <p:sldId id="256" r:id="rId5"/>
    <p:sldId id="315" r:id="rId6"/>
    <p:sldId id="314" r:id="rId7"/>
    <p:sldId id="299" r:id="rId8"/>
    <p:sldId id="357" r:id="rId9"/>
    <p:sldId id="319" r:id="rId10"/>
    <p:sldId id="367" r:id="rId11"/>
    <p:sldId id="320" r:id="rId12"/>
    <p:sldId id="303" r:id="rId13"/>
    <p:sldId id="371" r:id="rId14"/>
    <p:sldId id="375" r:id="rId15"/>
    <p:sldId id="321" r:id="rId16"/>
    <p:sldId id="338" r:id="rId17"/>
    <p:sldId id="340" r:id="rId18"/>
    <p:sldId id="339" r:id="rId19"/>
    <p:sldId id="325" r:id="rId20"/>
    <p:sldId id="326" r:id="rId21"/>
    <p:sldId id="330" r:id="rId22"/>
    <p:sldId id="332" r:id="rId23"/>
    <p:sldId id="372" r:id="rId24"/>
    <p:sldId id="384" r:id="rId25"/>
    <p:sldId id="385" r:id="rId26"/>
    <p:sldId id="386" r:id="rId27"/>
    <p:sldId id="387" r:id="rId28"/>
    <p:sldId id="383" r:id="rId29"/>
    <p:sldId id="333" r:id="rId30"/>
    <p:sldId id="334" r:id="rId31"/>
    <p:sldId id="335" r:id="rId32"/>
    <p:sldId id="337" r:id="rId33"/>
    <p:sldId id="363" r:id="rId34"/>
    <p:sldId id="342" r:id="rId35"/>
    <p:sldId id="34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660"/>
  </p:normalViewPr>
  <p:slideViewPr>
    <p:cSldViewPr>
      <p:cViewPr varScale="1">
        <p:scale>
          <a:sx n="127" d="100"/>
          <a:sy n="127" d="100"/>
        </p:scale>
        <p:origin x="111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8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Mamula" userId="b5f7d553-0969-43bd-8d5b-14e8cd5da3d4" providerId="ADAL" clId="{AF0287D7-0DD3-40EA-8E2D-27658B12A48A}"/>
    <pc:docChg chg="custSel modSld">
      <pc:chgData name="John Mamula" userId="b5f7d553-0969-43bd-8d5b-14e8cd5da3d4" providerId="ADAL" clId="{AF0287D7-0DD3-40EA-8E2D-27658B12A48A}" dt="2020-01-22T11:27:01.068" v="23" actId="20577"/>
      <pc:docMkLst>
        <pc:docMk/>
      </pc:docMkLst>
      <pc:sldChg chg="delSp">
        <pc:chgData name="John Mamula" userId="b5f7d553-0969-43bd-8d5b-14e8cd5da3d4" providerId="ADAL" clId="{AF0287D7-0DD3-40EA-8E2D-27658B12A48A}" dt="2020-01-22T11:17:38.568" v="0" actId="478"/>
        <pc:sldMkLst>
          <pc:docMk/>
          <pc:sldMk cId="570534765" sldId="303"/>
        </pc:sldMkLst>
        <pc:spChg chg="del">
          <ac:chgData name="John Mamula" userId="b5f7d553-0969-43bd-8d5b-14e8cd5da3d4" providerId="ADAL" clId="{AF0287D7-0DD3-40EA-8E2D-27658B12A48A}" dt="2020-01-22T11:17:38.568" v="0" actId="478"/>
          <ac:spMkLst>
            <pc:docMk/>
            <pc:sldMk cId="570534765" sldId="303"/>
            <ac:spMk id="8" creationId="{00000000-0000-0000-0000-000000000000}"/>
          </ac:spMkLst>
        </pc:spChg>
      </pc:sldChg>
      <pc:sldChg chg="modSp">
        <pc:chgData name="John Mamula" userId="b5f7d553-0969-43bd-8d5b-14e8cd5da3d4" providerId="ADAL" clId="{AF0287D7-0DD3-40EA-8E2D-27658B12A48A}" dt="2020-01-22T11:27:01.068" v="23" actId="20577"/>
        <pc:sldMkLst>
          <pc:docMk/>
          <pc:sldMk cId="306048153" sldId="358"/>
        </pc:sldMkLst>
        <pc:spChg chg="mod">
          <ac:chgData name="John Mamula" userId="b5f7d553-0969-43bd-8d5b-14e8cd5da3d4" providerId="ADAL" clId="{AF0287D7-0DD3-40EA-8E2D-27658B12A48A}" dt="2020-01-22T11:27:01.068" v="23" actId="20577"/>
          <ac:spMkLst>
            <pc:docMk/>
            <pc:sldMk cId="306048153" sldId="358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A19D4-7023-4CA1-A243-19EB632E5311}" type="datetimeFigureOut">
              <a:rPr lang="en-US" smtClean="0"/>
              <a:t>5/21/2020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4F7E2-BAA4-4DE4-8D79-EE7F2C3E56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12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07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district roles for 611 and 619 will both have the same roles</a:t>
            </a:r>
          </a:p>
          <a:p>
            <a:r>
              <a:rPr lang="en-US" dirty="0"/>
              <a:t>May need some coordination before moving to Draft Completed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28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4F7E2-BAA4-4DE4-8D79-EE7F2C3E560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344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FE7D2-B5A6-415F-AB98-5C760E3C03B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NCCCIP School Resource Officer Training</a:t>
            </a:r>
            <a:br>
              <a:rPr lang="en-US" dirty="0"/>
            </a:br>
            <a:r>
              <a:rPr lang="en-US" dirty="0"/>
              <a:t>NCDPI Staff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524000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 person can have more than one role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More than one person can have the same role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To add or modify roles, contact the district’s User Access Administrator (name is in Address Book)</a:t>
            </a:r>
          </a:p>
        </p:txBody>
      </p:sp>
    </p:spTree>
    <p:extLst>
      <p:ext uri="{BB962C8B-B14F-4D97-AF65-F5344CB8AC3E}">
        <p14:creationId xmlns:p14="http://schemas.microsoft.com/office/powerpoint/2010/main" val="3106911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Locking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8102"/>
            <a:ext cx="8305800" cy="2514600"/>
          </a:xfrm>
        </p:spPr>
        <p:txBody>
          <a:bodyPr>
            <a:normAutofit fontScale="85000" lnSpcReduction="20000"/>
          </a:bodyPr>
          <a:lstStyle/>
          <a:p>
            <a:pPr lvl="1"/>
            <a:endParaRPr lang="en-US" dirty="0"/>
          </a:p>
          <a:p>
            <a:r>
              <a:rPr lang="en-US" dirty="0"/>
              <a:t>Multiple people can work in an application at the same time, but only one person at a time can edit a page</a:t>
            </a:r>
          </a:p>
          <a:p>
            <a:pPr lvl="1"/>
            <a:r>
              <a:rPr lang="en-US" dirty="0"/>
              <a:t>Person who accesses page first will “lock” the page while he/ she remains on it</a:t>
            </a:r>
          </a:p>
          <a:p>
            <a:pPr lvl="1"/>
            <a:r>
              <a:rPr lang="en-US" dirty="0"/>
              <a:t>Other users will see message indicating the user that is locking the page</a:t>
            </a:r>
          </a:p>
          <a:p>
            <a:pPr lvl="1"/>
            <a:r>
              <a:rPr lang="en-US" dirty="0"/>
              <a:t>Lock released after that user leaves the page or the session times out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7236" r="41262" b="45421"/>
          <a:stretch/>
        </p:blipFill>
        <p:spPr>
          <a:xfrm>
            <a:off x="533400" y="4266970"/>
            <a:ext cx="7975298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73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95" y="4034231"/>
            <a:ext cx="6693244" cy="2355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755"/>
            <a:ext cx="8229600" cy="1143000"/>
          </a:xfrm>
        </p:spPr>
        <p:txBody>
          <a:bodyPr/>
          <a:lstStyle/>
          <a:p>
            <a:r>
              <a:rPr lang="en-US" dirty="0"/>
              <a:t>Funding Applications Main 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7772400" cy="2362200"/>
          </a:xfrm>
        </p:spPr>
        <p:txBody>
          <a:bodyPr>
            <a:normAutofit/>
          </a:bodyPr>
          <a:lstStyle/>
          <a:p>
            <a:r>
              <a:rPr lang="en-US" dirty="0"/>
              <a:t>Access to all the district’s Funding Applications  </a:t>
            </a:r>
          </a:p>
          <a:p>
            <a:r>
              <a:rPr lang="en-US" dirty="0"/>
              <a:t>Use drop-down filters to find previous years or previously approved applications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40744"/>
          <a:stretch/>
        </p:blipFill>
        <p:spPr>
          <a:xfrm>
            <a:off x="762000" y="2819400"/>
            <a:ext cx="3317409" cy="81017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200400" y="3200400"/>
            <a:ext cx="152400" cy="99060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775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990600" y="2286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Sections</a:t>
            </a:r>
            <a:r>
              <a:rPr lang="en-US" sz="3600" dirty="0"/>
              <a:t> </a:t>
            </a:r>
            <a:r>
              <a:rPr lang="en-US" sz="4400" dirty="0"/>
              <a:t>Page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945004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 funding applications have a Sections page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Functions - change statuses, links to grant pages, print, find errors, access Change Log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12631"/>
            <a:ext cx="6296190" cy="450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7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 by Changing Status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090" y="3854476"/>
            <a:ext cx="4040188" cy="63976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Current Status- Not Started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F5DFE7D2-B5A6-415F-AB98-5C760E3C03B9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074" name="Picture 2" descr="C:\Users\MCRAWF~1\AppData\Local\Temp\SNAGHTML151ec56c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74" y="4301108"/>
            <a:ext cx="4088931" cy="194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CRAWF~1\AppData\Local\Temp\SNAGHTML152097e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385" y="4763287"/>
            <a:ext cx="4733325" cy="148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4435256" y="4330605"/>
            <a:ext cx="4267200" cy="63976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Current Status- Draft Started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7032" y="1289357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Click on Draft Started to start working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Cannot change to Draft Completed without the appropriate role and if Error Messages exist</a:t>
            </a:r>
          </a:p>
        </p:txBody>
      </p:sp>
    </p:spTree>
    <p:extLst>
      <p:ext uri="{BB962C8B-B14F-4D97-AF65-F5344CB8AC3E}">
        <p14:creationId xmlns:p14="http://schemas.microsoft.com/office/powerpoint/2010/main" val="745678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Working in the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49"/>
            <a:ext cx="2133600" cy="365125"/>
          </a:xfrm>
        </p:spPr>
        <p:txBody>
          <a:bodyPr/>
          <a:lstStyle/>
          <a:p>
            <a:fld id="{F5DFE7D2-B5A6-415F-AB98-5C760E3C03B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066800"/>
            <a:ext cx="8305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User  must have the correct permission 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Application must be in Draft Started, Revision Started or one of the Returned statuses.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Other statuses not editable.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323" y="3011421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DRAFT NOT STARTED</a:t>
            </a:r>
          </a:p>
          <a:p>
            <a:r>
              <a:rPr lang="en-US" sz="2400" dirty="0"/>
              <a:t> (- cannot edit)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85105"/>
            <a:ext cx="3284383" cy="15521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4400" y="298761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DRAFT STARTED</a:t>
            </a:r>
          </a:p>
          <a:p>
            <a:r>
              <a:rPr lang="en-US" sz="2400" dirty="0"/>
              <a:t> (- can edit)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220" t="10175" r="18535"/>
          <a:stretch/>
        </p:blipFill>
        <p:spPr>
          <a:xfrm>
            <a:off x="3962400" y="3826021"/>
            <a:ext cx="4892879" cy="206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70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03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“Save and Go To” Button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55683"/>
            <a:ext cx="7772400" cy="2215487"/>
          </a:xfrm>
        </p:spPr>
        <p:txBody>
          <a:bodyPr>
            <a:normAutofit/>
          </a:bodyPr>
          <a:lstStyle/>
          <a:p>
            <a:r>
              <a:rPr lang="en-US" dirty="0"/>
              <a:t>Use </a:t>
            </a:r>
            <a:r>
              <a:rPr lang="en-US" b="1" dirty="0"/>
              <a:t>Go To </a:t>
            </a:r>
            <a:r>
              <a:rPr lang="en-US" dirty="0"/>
              <a:t>and </a:t>
            </a:r>
            <a:r>
              <a:rPr lang="en-US" b="1" dirty="0"/>
              <a:t>Save and Go To</a:t>
            </a:r>
            <a:r>
              <a:rPr lang="en-US" dirty="0"/>
              <a:t> button to </a:t>
            </a:r>
            <a:r>
              <a:rPr lang="en-US" u="sng" dirty="0"/>
              <a:t>save your work </a:t>
            </a:r>
            <a:r>
              <a:rPr lang="en-US" dirty="0"/>
              <a:t>and move to other pages </a:t>
            </a:r>
          </a:p>
          <a:p>
            <a:r>
              <a:rPr lang="en-US" dirty="0"/>
              <a:t>Black triangles indicate a submenu</a:t>
            </a:r>
          </a:p>
          <a:p>
            <a:r>
              <a:rPr lang="en-US" dirty="0"/>
              <a:t>“Go To” button appears on uneditable pages</a:t>
            </a:r>
          </a:p>
          <a:p>
            <a:endParaRPr lang="en-US" dirty="0"/>
          </a:p>
          <a:p>
            <a:endParaRPr lang="en-US" u="sn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3446338"/>
            <a:ext cx="4953000" cy="2910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64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and Go To</a:t>
            </a:r>
            <a:r>
              <a:rPr lang="en-US" sz="3200" dirty="0"/>
              <a:t>…continued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229600" cy="4495800"/>
          </a:xfrm>
        </p:spPr>
        <p:txBody>
          <a:bodyPr>
            <a:normAutofit/>
          </a:bodyPr>
          <a:lstStyle/>
          <a:p>
            <a:r>
              <a:rPr lang="en-US" u="sng" dirty="0"/>
              <a:t>Using “Save and Go To” saves any entered data</a:t>
            </a:r>
          </a:p>
          <a:p>
            <a:r>
              <a:rPr lang="en-US" u="sng" dirty="0"/>
              <a:t>Data will be lost if Save and Go To button is not used within 60 minutes</a:t>
            </a:r>
          </a:p>
          <a:p>
            <a:r>
              <a:rPr lang="en-US" dirty="0"/>
              <a:t>Navigate to any other page in the application</a:t>
            </a:r>
          </a:p>
          <a:p>
            <a:r>
              <a:rPr lang="en-US" dirty="0"/>
              <a:t>Save and Go to Current Page:  Saves changes to the page and keeps user on that page</a:t>
            </a:r>
          </a:p>
          <a:p>
            <a:r>
              <a:rPr lang="en-US" dirty="0"/>
              <a:t>Refreshes 60-minute session clock</a:t>
            </a:r>
          </a:p>
          <a:p>
            <a:r>
              <a:rPr lang="en-US" dirty="0"/>
              <a:t>15 minute warning before end of session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004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Messages – Errors/Warnings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408402"/>
            <a:ext cx="7924800" cy="3124199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11200" dirty="0">
                <a:latin typeface="+mj-lt"/>
              </a:rPr>
              <a:t>System automatically runs validation as application is being edited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11200" dirty="0">
                <a:latin typeface="+mj-lt"/>
              </a:rPr>
              <a:t>Validation issues indicated on the </a:t>
            </a:r>
            <a:r>
              <a:rPr lang="en-US" sz="11200" b="1" dirty="0">
                <a:latin typeface="+mj-lt"/>
              </a:rPr>
              <a:t>Sections</a:t>
            </a:r>
            <a:r>
              <a:rPr lang="en-US" sz="11200" dirty="0">
                <a:latin typeface="+mj-lt"/>
              </a:rPr>
              <a:t> page as </a:t>
            </a:r>
            <a:r>
              <a:rPr lang="en-US" sz="11200" u="sng" dirty="0">
                <a:latin typeface="+mj-lt"/>
              </a:rPr>
              <a:t>Messages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11200" dirty="0">
                <a:latin typeface="+mj-lt"/>
              </a:rPr>
              <a:t>Selecting </a:t>
            </a:r>
            <a:r>
              <a:rPr lang="en-US" sz="11200" u="sng" dirty="0">
                <a:latin typeface="+mj-lt"/>
              </a:rPr>
              <a:t>Messages</a:t>
            </a:r>
            <a:r>
              <a:rPr lang="en-US" sz="11200" dirty="0">
                <a:latin typeface="+mj-lt"/>
              </a:rPr>
              <a:t> link displays details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11200" dirty="0">
                <a:latin typeface="+mj-lt"/>
              </a:rPr>
              <a:t>Two types of messages:</a:t>
            </a:r>
          </a:p>
          <a:p>
            <a:pPr marL="1257300" lvl="2" indent="-457200">
              <a:lnSpc>
                <a:spcPct val="120000"/>
              </a:lnSpc>
              <a:spcBef>
                <a:spcPts val="1200"/>
              </a:spcBef>
            </a:pPr>
            <a:r>
              <a:rPr lang="en-US" sz="11200" dirty="0">
                <a:latin typeface="+mj-lt"/>
              </a:rPr>
              <a:t>Red - </a:t>
            </a:r>
            <a:r>
              <a:rPr lang="en-US" sz="11200" b="1" dirty="0">
                <a:solidFill>
                  <a:srgbClr val="FF0000"/>
                </a:solidFill>
                <a:latin typeface="+mj-lt"/>
              </a:rPr>
              <a:t>Error</a:t>
            </a:r>
          </a:p>
          <a:p>
            <a:pPr marL="1257300" lvl="2" indent="-457200">
              <a:lnSpc>
                <a:spcPct val="120000"/>
              </a:lnSpc>
              <a:spcBef>
                <a:spcPts val="1200"/>
              </a:spcBef>
            </a:pPr>
            <a:r>
              <a:rPr lang="en-US" sz="11200" dirty="0">
                <a:latin typeface="+mj-lt"/>
              </a:rPr>
              <a:t>Gray - </a:t>
            </a:r>
            <a:r>
              <a:rPr lang="en-US" sz="112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Warning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9453" t="45226"/>
          <a:stretch/>
        </p:blipFill>
        <p:spPr>
          <a:xfrm>
            <a:off x="5029200" y="3892686"/>
            <a:ext cx="2895601" cy="296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57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Messages</a:t>
            </a:r>
            <a:r>
              <a:rPr lang="en-US" sz="3200" dirty="0"/>
              <a:t>…continued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291" y="1295400"/>
            <a:ext cx="8229600" cy="4572000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US" u="sng" dirty="0"/>
              <a:t>Review</a:t>
            </a:r>
            <a:r>
              <a:rPr lang="en-US" dirty="0"/>
              <a:t>  to go to page with validation issue</a:t>
            </a:r>
          </a:p>
          <a:p>
            <a:r>
              <a:rPr lang="en-US" dirty="0">
                <a:solidFill>
                  <a:srgbClr val="FF0000"/>
                </a:solidFill>
              </a:rPr>
              <a:t>Errors </a:t>
            </a:r>
            <a:r>
              <a:rPr lang="en-US" u="sng" dirty="0"/>
              <a:t>will prevent </a:t>
            </a:r>
            <a:r>
              <a:rPr lang="en-US" dirty="0"/>
              <a:t>status change to Draft Completed</a:t>
            </a:r>
          </a:p>
          <a:p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Warnings </a:t>
            </a:r>
            <a:r>
              <a:rPr lang="en-US" u="sng" dirty="0"/>
              <a:t>will not prevent </a:t>
            </a:r>
            <a:r>
              <a:rPr lang="en-US" dirty="0"/>
              <a:t>status change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276600"/>
            <a:ext cx="8534400" cy="240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30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System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r>
              <a:rPr lang="en-US" sz="3600" dirty="0"/>
              <a:t>Web based system</a:t>
            </a:r>
          </a:p>
          <a:p>
            <a:r>
              <a:rPr lang="en-US" sz="3600" dirty="0"/>
              <a:t>Required Software</a:t>
            </a:r>
          </a:p>
          <a:p>
            <a:pPr lvl="1"/>
            <a:r>
              <a:rPr lang="en-US" sz="3200" dirty="0"/>
              <a:t>Web browser (Google Chrome or Firefox recommended)</a:t>
            </a:r>
          </a:p>
          <a:p>
            <a:pPr lvl="1"/>
            <a:r>
              <a:rPr lang="en-US" sz="3200" dirty="0"/>
              <a:t>Works Edge and Safari, IE not recommended</a:t>
            </a:r>
          </a:p>
          <a:p>
            <a:pPr lvl="1"/>
            <a:r>
              <a:rPr lang="en-US" sz="3200" dirty="0"/>
              <a:t>Adobe Reader (Print files open as PDFs)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3530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955"/>
            <a:ext cx="8229600" cy="577645"/>
          </a:xfrm>
        </p:spPr>
        <p:txBody>
          <a:bodyPr>
            <a:normAutofit fontScale="90000"/>
          </a:bodyPr>
          <a:lstStyle/>
          <a:p>
            <a:r>
              <a:rPr lang="en-US" dirty="0"/>
              <a:t>Workflow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811511"/>
              </p:ext>
            </p:extLst>
          </p:nvPr>
        </p:nvGraphicFramePr>
        <p:xfrm>
          <a:off x="304800" y="762001"/>
          <a:ext cx="8534400" cy="5791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637818131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3628338925"/>
                    </a:ext>
                  </a:extLst>
                </a:gridCol>
              </a:tblGrid>
              <a:tr h="346133">
                <a:tc>
                  <a:txBody>
                    <a:bodyPr/>
                    <a:lstStyle/>
                    <a:p>
                      <a:r>
                        <a:rPr lang="en-US" dirty="0"/>
                        <a:t>Status Move</a:t>
                      </a:r>
                      <a:r>
                        <a:rPr lang="en-US" baseline="0" dirty="0"/>
                        <a:t> 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happens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705857"/>
                  </a:ext>
                </a:extLst>
              </a:tr>
              <a:tr h="605733">
                <a:tc>
                  <a:txBody>
                    <a:bodyPr/>
                    <a:lstStyle/>
                    <a:p>
                      <a:r>
                        <a:rPr lang="en-US" dirty="0"/>
                        <a:t>Draft Started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Application open for editing by someone</a:t>
                      </a:r>
                      <a:r>
                        <a:rPr lang="en-US" baseline="0" dirty="0"/>
                        <a:t> with Safe Schools Data Entry role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489179"/>
                  </a:ext>
                </a:extLst>
              </a:tr>
              <a:tr h="670559">
                <a:tc>
                  <a:txBody>
                    <a:bodyPr/>
                    <a:lstStyle/>
                    <a:p>
                      <a:r>
                        <a:rPr lang="en-US" dirty="0"/>
                        <a:t>Draft 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Email to Fiscal</a:t>
                      </a:r>
                      <a:r>
                        <a:rPr lang="en-US" baseline="0" dirty="0"/>
                        <a:t> Representative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Application locked down/no editing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893571"/>
                  </a:ext>
                </a:extLst>
              </a:tr>
              <a:tr h="1124933">
                <a:tc>
                  <a:txBody>
                    <a:bodyPr/>
                    <a:lstStyle/>
                    <a:p>
                      <a:r>
                        <a:rPr lang="en-US" dirty="0"/>
                        <a:t>Fiscal Representative Approved</a:t>
                      </a:r>
                      <a:r>
                        <a:rPr lang="en-US" baseline="0" dirty="0"/>
                        <a:t> OR Returned Not Approved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If  Approved, email goes to Chief Administrator Officer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/>
                        <a:t>If Returned,  email goes to Safe Schools Data Entry and it is reopened for editing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653644"/>
                  </a:ext>
                </a:extLst>
              </a:tr>
              <a:tr h="11768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Chief Administrator</a:t>
                      </a:r>
                      <a:r>
                        <a:rPr lang="en-US" baseline="0" dirty="0"/>
                        <a:t> Approved or Returned Not Approved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If</a:t>
                      </a:r>
                      <a:r>
                        <a:rPr lang="en-US" baseline="0" dirty="0"/>
                        <a:t> Approved email </a:t>
                      </a:r>
                      <a:r>
                        <a:rPr lang="en-US" b="0" baseline="0" dirty="0"/>
                        <a:t>goes to </a:t>
                      </a:r>
                      <a:r>
                        <a:rPr lang="en-US" b="0" dirty="0"/>
                        <a:t>NCDPI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Safe</a:t>
                      </a: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School Program Administrator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aseline="0" dirty="0"/>
                        <a:t>If Returned,  email goes to Safe Schools Data Entry and it is reopened for editing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107068"/>
                  </a:ext>
                </a:extLst>
              </a:tr>
              <a:tr h="13845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NCDPI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Safe School Program Administrator</a:t>
                      </a: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Moves to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Returned to LEA for Edits, if needed, then either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Reviewed Approved for Funding  or Reviewed Not Approved for Funding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595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961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SRO Pages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6057" y="990600"/>
            <a:ext cx="8686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Grant Information-  </a:t>
            </a:r>
            <a:r>
              <a:rPr lang="en-US" sz="2400" dirty="0"/>
              <a:t>provides information about the grant and scoring. No fields for data entry</a:t>
            </a:r>
          </a:p>
          <a:p>
            <a:endParaRPr lang="en-US" sz="2400" dirty="0"/>
          </a:p>
          <a:p>
            <a:r>
              <a:rPr lang="en-US" sz="2400" b="1" dirty="0"/>
              <a:t>Budget</a:t>
            </a:r>
            <a:r>
              <a:rPr lang="en-US" sz="2400" dirty="0"/>
              <a:t>- Enter total amounts requested by Object code</a:t>
            </a:r>
          </a:p>
          <a:p>
            <a:endParaRPr lang="en-US" sz="2400" dirty="0"/>
          </a:p>
          <a:p>
            <a:r>
              <a:rPr lang="en-US" sz="2400" b="1" dirty="0"/>
              <a:t>Budget Supplement- </a:t>
            </a:r>
            <a:r>
              <a:rPr lang="en-US" sz="2400" dirty="0"/>
              <a:t>enter by categories PLUS local matches</a:t>
            </a:r>
          </a:p>
          <a:p>
            <a:endParaRPr lang="en-US" sz="2400" dirty="0"/>
          </a:p>
          <a:p>
            <a:r>
              <a:rPr lang="en-US" sz="2400" b="1" dirty="0"/>
              <a:t>Grant Details- </a:t>
            </a:r>
            <a:r>
              <a:rPr lang="en-US" sz="2400" dirty="0"/>
              <a:t>enter data. All fields with an asterisk * are required</a:t>
            </a:r>
          </a:p>
          <a:p>
            <a:endParaRPr lang="en-US" sz="2400" dirty="0"/>
          </a:p>
          <a:p>
            <a:r>
              <a:rPr lang="en-US" sz="2400" b="1" dirty="0"/>
              <a:t>Related Documents- </a:t>
            </a:r>
            <a:r>
              <a:rPr lang="en-US" sz="2400" dirty="0"/>
              <a:t>Upload Memorandum of Understanding</a:t>
            </a:r>
          </a:p>
          <a:p>
            <a:endParaRPr lang="en-US" sz="2400" dirty="0"/>
          </a:p>
          <a:p>
            <a:r>
              <a:rPr lang="en-US" sz="2400" b="1" dirty="0"/>
              <a:t>Contact</a:t>
            </a:r>
            <a:r>
              <a:rPr lang="en-US" sz="2400" dirty="0"/>
              <a:t>- Select at least one contact from the drop down list</a:t>
            </a:r>
          </a:p>
          <a:p>
            <a:endParaRPr lang="en-US" sz="2400" dirty="0"/>
          </a:p>
          <a:p>
            <a:r>
              <a:rPr lang="en-US" sz="2400" b="1" dirty="0"/>
              <a:t>Assurances</a:t>
            </a:r>
            <a:r>
              <a:rPr lang="en-US" sz="2400" dirty="0"/>
              <a:t>- Checkbox for assurance must be selected</a:t>
            </a:r>
          </a:p>
        </p:txBody>
      </p:sp>
    </p:spTree>
    <p:extLst>
      <p:ext uri="{BB962C8B-B14F-4D97-AF65-F5344CB8AC3E}">
        <p14:creationId xmlns:p14="http://schemas.microsoft.com/office/powerpoint/2010/main" val="1925101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Budget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9726"/>
          <a:stretch/>
        </p:blipFill>
        <p:spPr>
          <a:xfrm>
            <a:off x="782872" y="1834388"/>
            <a:ext cx="7578256" cy="20819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11430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Amount will be negative. If approved, it will have allocation and Remaining will be 0.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3961362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Budget Supplement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38" y="4916221"/>
            <a:ext cx="8607723" cy="144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2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/>
              <a:t>Grant Details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667"/>
          <a:stretch/>
        </p:blipFill>
        <p:spPr>
          <a:xfrm>
            <a:off x="809031" y="1436133"/>
            <a:ext cx="6858000" cy="23738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9031" y="966271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Text Box allows for formatting and unlimited text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3347" b="8083"/>
          <a:stretch/>
        </p:blipFill>
        <p:spPr>
          <a:xfrm>
            <a:off x="969519" y="5405953"/>
            <a:ext cx="6697512" cy="12192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3751447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Related Documents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4419600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Document template if needed to download a template</a:t>
            </a:r>
          </a:p>
          <a:p>
            <a:r>
              <a:rPr lang="en-US" dirty="0"/>
              <a:t>Click on Upload New to load a document that has been completed and saved to your computer</a:t>
            </a:r>
          </a:p>
        </p:txBody>
      </p:sp>
    </p:spTree>
    <p:extLst>
      <p:ext uri="{BB962C8B-B14F-4D97-AF65-F5344CB8AC3E}">
        <p14:creationId xmlns:p14="http://schemas.microsoft.com/office/powerpoint/2010/main" val="1484186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8837"/>
            <a:ext cx="8229600" cy="868362"/>
          </a:xfrm>
        </p:spPr>
        <p:txBody>
          <a:bodyPr>
            <a:normAutofit/>
          </a:bodyPr>
          <a:lstStyle/>
          <a:p>
            <a:r>
              <a:rPr lang="en-US" sz="3200" dirty="0"/>
              <a:t>Contact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838200"/>
            <a:ext cx="5607385" cy="29975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25" y="4572000"/>
            <a:ext cx="6039160" cy="204480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6200" y="3703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Assurances</a:t>
            </a:r>
          </a:p>
        </p:txBody>
      </p:sp>
    </p:spTree>
    <p:extLst>
      <p:ext uri="{BB962C8B-B14F-4D97-AF65-F5344CB8AC3E}">
        <p14:creationId xmlns:p14="http://schemas.microsoft.com/office/powerpoint/2010/main" val="2102521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Features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461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8" y="188913"/>
            <a:ext cx="8229600" cy="1143000"/>
          </a:xfrm>
        </p:spPr>
        <p:txBody>
          <a:bodyPr/>
          <a:lstStyle/>
          <a:p>
            <a:r>
              <a:rPr lang="en-US" dirty="0"/>
              <a:t>History Log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98930" y="1143000"/>
            <a:ext cx="8229600" cy="4525963"/>
          </a:xfrm>
        </p:spPr>
        <p:txBody>
          <a:bodyPr/>
          <a:lstStyle/>
          <a:p>
            <a:r>
              <a:rPr lang="en-US" dirty="0"/>
              <a:t>The History Log displays all status changes and Comments related to a funding application </a:t>
            </a:r>
          </a:p>
          <a:p>
            <a:r>
              <a:rPr lang="en-US" dirty="0"/>
              <a:t>Includes the User ID and timestamp for the change/comment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0" y="3145270"/>
            <a:ext cx="8788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72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24543" y="1411425"/>
            <a:ext cx="8229600" cy="4708525"/>
          </a:xfrm>
        </p:spPr>
        <p:txBody>
          <a:bodyPr/>
          <a:lstStyle/>
          <a:p>
            <a:r>
              <a:rPr lang="en-US" dirty="0"/>
              <a:t>Comments are ongoing notes and discussion between SEA and the LEA related to a funding application </a:t>
            </a:r>
          </a:p>
          <a:p>
            <a:r>
              <a:rPr lang="en-US" dirty="0"/>
              <a:t>Comments can be made by anyone with access to the application at any time, regardless of status</a:t>
            </a:r>
          </a:p>
          <a:p>
            <a:r>
              <a:rPr lang="en-US" dirty="0"/>
              <a:t>Can be emailed to intended recipients </a:t>
            </a:r>
          </a:p>
          <a:p>
            <a:r>
              <a:rPr lang="en-US" dirty="0"/>
              <a:t>Comments are saved with the funding application Not visible to public users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92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928"/>
            <a:ext cx="8229600" cy="1143000"/>
          </a:xfrm>
        </p:spPr>
        <p:txBody>
          <a:bodyPr/>
          <a:lstStyle/>
          <a:p>
            <a:r>
              <a:rPr lang="en-US" dirty="0"/>
              <a:t>Emailing Comments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8727" y="1143000"/>
            <a:ext cx="6705600" cy="243691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788" y="2149005"/>
            <a:ext cx="4304211" cy="424216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676400" y="3276600"/>
            <a:ext cx="2895600" cy="175260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767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5277"/>
            <a:ext cx="8229600" cy="1143000"/>
          </a:xfrm>
        </p:spPr>
        <p:txBody>
          <a:bodyPr/>
          <a:lstStyle/>
          <a:p>
            <a:r>
              <a:rPr lang="en-US" dirty="0"/>
              <a:t>Change Log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7863"/>
            <a:ext cx="8305800" cy="4572000"/>
          </a:xfrm>
        </p:spPr>
        <p:txBody>
          <a:bodyPr>
            <a:normAutofit/>
          </a:bodyPr>
          <a:lstStyle/>
          <a:p>
            <a:r>
              <a:rPr lang="en-US" sz="2400" dirty="0"/>
              <a:t>Identifies all changes to a document occurring after a selected status change.</a:t>
            </a:r>
          </a:p>
          <a:p>
            <a:r>
              <a:rPr lang="en-US" sz="2400" dirty="0"/>
              <a:t>Allows LEA and SEA users to identify all changes that occur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43084" r="35582" b="9932"/>
          <a:stretch/>
        </p:blipFill>
        <p:spPr>
          <a:xfrm>
            <a:off x="397329" y="2860928"/>
            <a:ext cx="2726871" cy="11776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77" y="3869399"/>
            <a:ext cx="7957400" cy="243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11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76200"/>
            <a:ext cx="8229600" cy="1143000"/>
          </a:xfrm>
        </p:spPr>
        <p:txBody>
          <a:bodyPr/>
          <a:lstStyle/>
          <a:p>
            <a:r>
              <a:rPr lang="en-US" dirty="0"/>
              <a:t>Accessing the System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91391" y="1905000"/>
            <a:ext cx="84963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Production 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u="sng" dirty="0"/>
              <a:t>https://ccip.schools.nc.gov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Log in with NCID Portal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4071097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Log</a:t>
            </a:r>
            <a:r>
              <a:rPr lang="en-US" sz="3200" dirty="0"/>
              <a:t>…continued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8305800" cy="4754563"/>
          </a:xfrm>
        </p:spPr>
        <p:txBody>
          <a:bodyPr/>
          <a:lstStyle/>
          <a:p>
            <a:r>
              <a:rPr lang="en-US" dirty="0"/>
              <a:t>Drop down list gives user option of how far back to go in listing changes to the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13" y="2743200"/>
            <a:ext cx="8671974" cy="318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33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F0ACB-F2AF-4E5F-AC54-384ABBD6A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09115-5E0E-4798-896A-700C877AE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5215"/>
            <a:ext cx="8229600" cy="189910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Print from Sections page </a:t>
            </a:r>
          </a:p>
          <a:p>
            <a:r>
              <a:rPr lang="en-US" dirty="0"/>
              <a:t>Print created as a PDF</a:t>
            </a:r>
          </a:p>
          <a:p>
            <a:r>
              <a:rPr lang="en-US" dirty="0"/>
              <a:t>Print Levels: All, single section, single page, or multiple individual pages</a:t>
            </a:r>
          </a:p>
          <a:p>
            <a:r>
              <a:rPr lang="en-US" dirty="0"/>
              <a:t>Click in Print checkbox to select multiple individual pages</a:t>
            </a:r>
          </a:p>
          <a:p>
            <a:r>
              <a:rPr lang="en-US" dirty="0"/>
              <a:t>Make sure pop-up blocker is turned off for NCCCIP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07027-C823-437D-BDE3-114C96E56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026" name="Picture 2" descr="C:\Users\MCRAWF~1\AppData\Local\Temp\SNAGHTML283c3843.PNG">
            <a:extLst>
              <a:ext uri="{FF2B5EF4-FFF2-40B4-BE49-F238E27FC236}">
                <a16:creationId xmlns:a16="http://schemas.microsoft.com/office/drawing/2014/main" id="{AE330B90-DFB1-4EB6-80A5-0E833CB5F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089476"/>
            <a:ext cx="7086600" cy="363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2576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B1EF7-115A-490A-8CE5-B6279BAAA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404" y="153568"/>
            <a:ext cx="8229600" cy="1143000"/>
          </a:xfrm>
        </p:spPr>
        <p:txBody>
          <a:bodyPr/>
          <a:lstStyle/>
          <a:p>
            <a:r>
              <a:rPr lang="en-US" dirty="0"/>
              <a:t>Printing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944809-E3ED-4A43-B111-179A074AB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8899" y="1174017"/>
            <a:ext cx="4728602" cy="155478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68A1D4-B794-46A5-8DF5-DD1DEBCD1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2050" name="Picture 2" descr="C:\Users\MCRAWF~1\AppData\Local\Temp\SNAGHTML284b18db.PNG">
            <a:extLst>
              <a:ext uri="{FF2B5EF4-FFF2-40B4-BE49-F238E27FC236}">
                <a16:creationId xmlns:a16="http://schemas.microsoft.com/office/drawing/2014/main" id="{F27EA0FD-352E-4B9C-A79D-F6A5B2FA2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462" y="3612242"/>
            <a:ext cx="7335139" cy="149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D3794C-CB7F-421D-9906-47A22E2D706A}"/>
              </a:ext>
            </a:extLst>
          </p:cNvPr>
          <p:cNvSpPr txBox="1"/>
          <p:nvPr/>
        </p:nvSpPr>
        <p:spPr>
          <a:xfrm>
            <a:off x="239539" y="1235099"/>
            <a:ext cx="395037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Small print jobs will be returned and displayed immediately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Larger print jobs (longer than 30 seconds to generate) will send an email when 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Large print jobs will be available in SCDE Resources for the user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6686F1-578C-49D2-9F5C-276ED47C0544}"/>
              </a:ext>
            </a:extLst>
          </p:cNvPr>
          <p:cNvSpPr txBox="1"/>
          <p:nvPr/>
        </p:nvSpPr>
        <p:spPr>
          <a:xfrm>
            <a:off x="0" y="5455596"/>
            <a:ext cx="4771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Print job displays as PDF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Print or download from PDF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0B381A5-52F3-48FE-90C1-9C1DCDEF0121}"/>
              </a:ext>
            </a:extLst>
          </p:cNvPr>
          <p:cNvCxnSpPr>
            <a:cxnSpLocks/>
          </p:cNvCxnSpPr>
          <p:nvPr/>
        </p:nvCxnSpPr>
        <p:spPr>
          <a:xfrm>
            <a:off x="3580317" y="1600200"/>
            <a:ext cx="609600" cy="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58D4C9-42F4-4E8D-9460-9BC330A8EF85}"/>
              </a:ext>
            </a:extLst>
          </p:cNvPr>
          <p:cNvCxnSpPr>
            <a:cxnSpLocks/>
          </p:cNvCxnSpPr>
          <p:nvPr/>
        </p:nvCxnSpPr>
        <p:spPr>
          <a:xfrm>
            <a:off x="2214728" y="3429000"/>
            <a:ext cx="680872" cy="38100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AA1A33A9-FBD4-4A9B-A38E-EA8B2BDAF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386" y="5281307"/>
            <a:ext cx="3409628" cy="144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1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693"/>
            <a:ext cx="8229600" cy="1143000"/>
          </a:xfrm>
        </p:spPr>
        <p:txBody>
          <a:bodyPr/>
          <a:lstStyle/>
          <a:p>
            <a:r>
              <a:rPr lang="en-US" dirty="0"/>
              <a:t>Navigation Menu and Tips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F5DFE7D2-B5A6-415F-AB98-5C760E3C03B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2864"/>
            <a:ext cx="4267200" cy="1676400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1200"/>
              </a:spcBef>
            </a:pPr>
            <a:r>
              <a:rPr lang="en-US" sz="9600" dirty="0"/>
              <a:t>Left menu for quick navigation between NCCCIP components</a:t>
            </a:r>
          </a:p>
          <a:p>
            <a:pPr>
              <a:spcBef>
                <a:spcPts val="1200"/>
              </a:spcBef>
            </a:pPr>
            <a:r>
              <a:rPr lang="en-US" sz="9600" dirty="0"/>
              <a:t>Hover over menu items with arrows to view sub menu</a:t>
            </a:r>
          </a:p>
          <a:p>
            <a:pPr>
              <a:spcBef>
                <a:spcPts val="1200"/>
              </a:spcBef>
            </a:pPr>
            <a:r>
              <a:rPr lang="en-US" sz="9600" dirty="0"/>
              <a:t>Demo and Production sites identified below menu</a:t>
            </a:r>
          </a:p>
          <a:p>
            <a:pPr>
              <a:spcBef>
                <a:spcPts val="1200"/>
              </a:spcBef>
            </a:pPr>
            <a:r>
              <a:rPr lang="en-US" sz="9600" dirty="0"/>
              <a:t>Session Clock. 60-minute session between saves.</a:t>
            </a:r>
          </a:p>
          <a:p>
            <a:pPr marL="0" indent="0">
              <a:buNone/>
            </a:pPr>
            <a:endParaRPr lang="en-US" sz="8800" dirty="0"/>
          </a:p>
          <a:p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59955" y="4870014"/>
            <a:ext cx="4038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Use NCCCIP navigation links; not your browser’s Back button!</a:t>
            </a:r>
          </a:p>
          <a:p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422" y="1447800"/>
            <a:ext cx="3365556" cy="44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87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FD1567A-0DB7-4A5C-AE1D-BCE2932A1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515"/>
            <a:ext cx="8229600" cy="952085"/>
          </a:xfrm>
        </p:spPr>
        <p:txBody>
          <a:bodyPr/>
          <a:lstStyle/>
          <a:p>
            <a:r>
              <a:rPr lang="en-US" dirty="0"/>
              <a:t>How to Change Your Profile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66938-21FF-49D5-A642-40DA557E4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9F95C9-E7FA-4FA9-A7C9-23613BE5673D}"/>
              </a:ext>
            </a:extLst>
          </p:cNvPr>
          <p:cNvSpPr txBox="1"/>
          <p:nvPr/>
        </p:nvSpPr>
        <p:spPr>
          <a:xfrm>
            <a:off x="1981200" y="1353846"/>
            <a:ext cx="701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Log in and click on your name below the menu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Change your email address, name, phone number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42" y="1524000"/>
            <a:ext cx="1722458" cy="47787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278538"/>
            <a:ext cx="4800600" cy="334314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1447800" y="4876800"/>
            <a:ext cx="1524000" cy="115259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764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6620"/>
            <a:ext cx="8229600" cy="1143000"/>
          </a:xfrm>
        </p:spPr>
        <p:txBody>
          <a:bodyPr/>
          <a:lstStyle/>
          <a:p>
            <a:r>
              <a:rPr lang="en-US" dirty="0"/>
              <a:t>Navigation Menu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29035" y="1220123"/>
            <a:ext cx="4876366" cy="514785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/>
              <a:t>Administer</a:t>
            </a:r>
            <a:r>
              <a:rPr lang="en-US" sz="2000" dirty="0"/>
              <a:t> – only seen by SEA Administrators and User Access Administrators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Search- </a:t>
            </a:r>
            <a:r>
              <a:rPr lang="en-US" sz="2000" dirty="0"/>
              <a:t>LEAs can search other organizations, SEA users have additional options</a:t>
            </a:r>
            <a:endParaRPr lang="en-US" sz="2000" b="1" dirty="0"/>
          </a:p>
          <a:p>
            <a:pPr>
              <a:spcBef>
                <a:spcPts val="1200"/>
              </a:spcBef>
            </a:pPr>
            <a:r>
              <a:rPr lang="en-US" sz="2000" b="1" dirty="0"/>
              <a:t>Inbox </a:t>
            </a:r>
            <a:r>
              <a:rPr lang="en-US" sz="2000" dirty="0"/>
              <a:t>– Record of system emails 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Funding </a:t>
            </a:r>
            <a:r>
              <a:rPr lang="en-US" sz="2000" dirty="0"/>
              <a:t>– Access to all grant applications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Address Book </a:t>
            </a:r>
            <a:r>
              <a:rPr lang="en-US" sz="2000" dirty="0"/>
              <a:t>– list of users with LEA and SEA roles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NCDPI Resources</a:t>
            </a:r>
            <a:r>
              <a:rPr lang="en-US" sz="2000" dirty="0"/>
              <a:t>– Library of training, program guidance, forms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Contact NCDPI</a:t>
            </a:r>
            <a:r>
              <a:rPr lang="en-US" sz="2000" dirty="0"/>
              <a:t>– Submit Feedback form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246" y="1007202"/>
            <a:ext cx="2533679" cy="559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16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76" y="3618369"/>
            <a:ext cx="7987372" cy="295197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164199"/>
            <a:ext cx="8229600" cy="750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Inbox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143000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System emails are delivered through the regular email system - Outlook, </a:t>
            </a:r>
            <a:r>
              <a:rPr lang="en-US" sz="2800" dirty="0" err="1"/>
              <a:t>etc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Inbox is a record of all emails created by you or sent to you from CCIP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Use drop down menu to set time period </a:t>
            </a:r>
          </a:p>
        </p:txBody>
      </p:sp>
    </p:spTree>
    <p:extLst>
      <p:ext uri="{BB962C8B-B14F-4D97-AF65-F5344CB8AC3E}">
        <p14:creationId xmlns:p14="http://schemas.microsoft.com/office/powerpoint/2010/main" val="12513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AB896-9B62-49A3-AACE-59545CA79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Address Book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AEB514-53E2-4105-B131-C539FEEE79CE}"/>
              </a:ext>
            </a:extLst>
          </p:cNvPr>
          <p:cNvSpPr txBox="1"/>
          <p:nvPr/>
        </p:nvSpPr>
        <p:spPr>
          <a:xfrm>
            <a:off x="723900" y="1110734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Identifies LEA and SEA roles and contacts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Can send an email or access phone numbers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Useful for both the LEA and SEA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DFE7D2-B5A6-415F-AB98-5C760E3C03B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680" y="2604607"/>
            <a:ext cx="5713738" cy="3962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581400"/>
            <a:ext cx="2589080" cy="115874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890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School Resource Officer</a:t>
            </a:r>
            <a:br>
              <a:rPr lang="en-US" dirty="0"/>
            </a:br>
            <a:r>
              <a:rPr lang="en-US" dirty="0"/>
              <a:t> Roles and Permissions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806260"/>
              </p:ext>
            </p:extLst>
          </p:nvPr>
        </p:nvGraphicFramePr>
        <p:xfrm>
          <a:off x="532736" y="1524000"/>
          <a:ext cx="7925464" cy="4086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732">
                  <a:extLst>
                    <a:ext uri="{9D8B030D-6E8A-4147-A177-3AD203B41FA5}">
                      <a16:colId xmlns:a16="http://schemas.microsoft.com/office/drawing/2014/main" val="2009415296"/>
                    </a:ext>
                  </a:extLst>
                </a:gridCol>
                <a:gridCol w="3962732">
                  <a:extLst>
                    <a:ext uri="{9D8B030D-6E8A-4147-A177-3AD203B41FA5}">
                      <a16:colId xmlns:a16="http://schemas.microsoft.com/office/drawing/2014/main" val="3792439728"/>
                    </a:ext>
                  </a:extLst>
                </a:gridCol>
              </a:tblGrid>
              <a:tr h="364018">
                <a:tc>
                  <a:txBody>
                    <a:bodyPr/>
                    <a:lstStyle/>
                    <a:p>
                      <a:r>
                        <a:rPr lang="en-US" dirty="0"/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Permissions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880641"/>
                  </a:ext>
                </a:extLst>
              </a:tr>
              <a:tr h="1183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LEA Safe Schools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Data Entry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Moves to</a:t>
                      </a:r>
                      <a:r>
                        <a:rPr lang="en-US" baseline="0" dirty="0"/>
                        <a:t> Draft Started </a:t>
                      </a:r>
                    </a:p>
                    <a:p>
                      <a:r>
                        <a:rPr lang="en-US" baseline="0" dirty="0"/>
                        <a:t>Creates Application</a:t>
                      </a:r>
                    </a:p>
                    <a:p>
                      <a:r>
                        <a:rPr lang="en-US" baseline="0" dirty="0"/>
                        <a:t>Moves to Draft Completed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8862621"/>
                  </a:ext>
                </a:extLst>
              </a:tr>
              <a:tr h="671791">
                <a:tc>
                  <a:txBody>
                    <a:bodyPr/>
                    <a:lstStyle/>
                    <a:p>
                      <a:r>
                        <a:rPr lang="en-US" dirty="0"/>
                        <a:t>Fiscal Representative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Approves or Returns Application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655001"/>
                  </a:ext>
                </a:extLst>
              </a:tr>
              <a:tr h="671791">
                <a:tc>
                  <a:txBody>
                    <a:bodyPr/>
                    <a:lstStyle/>
                    <a:p>
                      <a:r>
                        <a:rPr lang="en-US" dirty="0"/>
                        <a:t>Chief</a:t>
                      </a:r>
                      <a:r>
                        <a:rPr lang="en-US" baseline="0" dirty="0"/>
                        <a:t> Administrator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Approves or Returns</a:t>
                      </a:r>
                      <a:r>
                        <a:rPr lang="en-US" baseline="0" dirty="0"/>
                        <a:t> Application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494299"/>
                  </a:ext>
                </a:extLst>
              </a:tr>
              <a:tr h="1183059">
                <a:tc>
                  <a:txBody>
                    <a:bodyPr/>
                    <a:lstStyle/>
                    <a:p>
                      <a:r>
                        <a:rPr lang="en-US" dirty="0"/>
                        <a:t>NCDPI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Safe School Program Administrator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Moves to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Returned to LEA for Edits, if needed 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/>
                        <a:t>Reviewed Approved for Funding  or Reviewed Not Approved for Funding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605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534765"/>
      </p:ext>
    </p:extLst>
  </p:cSld>
  <p:clrMapOvr>
    <a:masterClrMapping/>
  </p:clrMapOvr>
</p:sld>
</file>

<file path=ppt/theme/theme1.xml><?xml version="1.0" encoding="utf-8"?>
<a:theme xmlns:a="http://schemas.openxmlformats.org/drawingml/2006/main" name="TP03000656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46F3E01290AE4697867A11CCE0FDF1" ma:contentTypeVersion="12" ma:contentTypeDescription="Create a new document." ma:contentTypeScope="" ma:versionID="eb5afd526805eb941bd818f2040d393c">
  <xsd:schema xmlns:xsd="http://www.w3.org/2001/XMLSchema" xmlns:xs="http://www.w3.org/2001/XMLSchema" xmlns:p="http://schemas.microsoft.com/office/2006/metadata/properties" xmlns:ns3="146d2db5-f0ba-4aea-99de-6279bc2ca1a7" xmlns:ns4="d2bb5aea-200f-47c0-8af0-400af3a58be9" targetNamespace="http://schemas.microsoft.com/office/2006/metadata/properties" ma:root="true" ma:fieldsID="bc2999a8401aee83c813958ee7927dec" ns3:_="" ns4:_="">
    <xsd:import namespace="146d2db5-f0ba-4aea-99de-6279bc2ca1a7"/>
    <xsd:import namespace="d2bb5aea-200f-47c0-8af0-400af3a58be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6d2db5-f0ba-4aea-99de-6279bc2ca1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bb5aea-200f-47c0-8af0-400af3a58be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BC3E630B-CBDE-4239-818D-1F59FBD9F4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6d2db5-f0ba-4aea-99de-6279bc2ca1a7"/>
    <ds:schemaRef ds:uri="d2bb5aea-200f-47c0-8af0-400af3a58b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11CA80-9F48-4BFE-80F4-036100F2C7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275519-840A-4201-9780-FF90F411D5B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TP030006567</Template>
  <TotalTime>9514</TotalTime>
  <Words>1271</Words>
  <Application>Microsoft Office PowerPoint</Application>
  <PresentationFormat>On-screen Show (4:3)</PresentationFormat>
  <Paragraphs>215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TP030006567</vt:lpstr>
      <vt:lpstr>NCCCIP School Resource Officer Training NCDPI Staff</vt:lpstr>
      <vt:lpstr>General System Info</vt:lpstr>
      <vt:lpstr>Accessing the System</vt:lpstr>
      <vt:lpstr>Navigation Menu and Tips</vt:lpstr>
      <vt:lpstr>How to Change Your Profile</vt:lpstr>
      <vt:lpstr>Navigation Menu</vt:lpstr>
      <vt:lpstr>PowerPoint Presentation</vt:lpstr>
      <vt:lpstr>Address Book</vt:lpstr>
      <vt:lpstr>School Resource Officer  Roles and Permissions</vt:lpstr>
      <vt:lpstr>Roles </vt:lpstr>
      <vt:lpstr>Page Locking</vt:lpstr>
      <vt:lpstr>Funding Applications Main Page</vt:lpstr>
      <vt:lpstr>PowerPoint Presentation</vt:lpstr>
      <vt:lpstr>Begin by Changing Status</vt:lpstr>
      <vt:lpstr>Working in the Application</vt:lpstr>
      <vt:lpstr>“Save and Go To” Button</vt:lpstr>
      <vt:lpstr>Save and Go To…continued</vt:lpstr>
      <vt:lpstr>Messages – Errors/Warnings</vt:lpstr>
      <vt:lpstr>Messages…continued</vt:lpstr>
      <vt:lpstr>Workflow</vt:lpstr>
      <vt:lpstr>SRO Pages</vt:lpstr>
      <vt:lpstr>Budget </vt:lpstr>
      <vt:lpstr>Grant Details</vt:lpstr>
      <vt:lpstr>Contact</vt:lpstr>
      <vt:lpstr>Other Features</vt:lpstr>
      <vt:lpstr>History Log</vt:lpstr>
      <vt:lpstr>Comments</vt:lpstr>
      <vt:lpstr>Emailing Comments</vt:lpstr>
      <vt:lpstr>Change Log</vt:lpstr>
      <vt:lpstr>Change Log…continued</vt:lpstr>
      <vt:lpstr>Printing</vt:lpstr>
      <vt:lpstr>Printing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Interactions of Life</dc:title>
  <dc:creator>Chris Line</dc:creator>
  <cp:lastModifiedBy>David T. Greiner</cp:lastModifiedBy>
  <cp:revision>380</cp:revision>
  <dcterms:created xsi:type="dcterms:W3CDTF">2011-04-27T17:49:08Z</dcterms:created>
  <dcterms:modified xsi:type="dcterms:W3CDTF">2020-05-21T20:48:42Z</dcterms:modified>
  <cp:contentStatus>Final</cp:contentStatus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TC300065679990</vt:lpwstr>
  </property>
  <property fmtid="{D5CDD505-2E9C-101B-9397-08002B2CF9AE}" pid="3" name="ContentTypeId">
    <vt:lpwstr>0x010100B746F3E01290AE4697867A11CCE0FDF1</vt:lpwstr>
  </property>
  <property fmtid="{D5CDD505-2E9C-101B-9397-08002B2CF9AE}" pid="4" name="_MarkAsFinal">
    <vt:bool>true</vt:bool>
  </property>
</Properties>
</file>