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42"/>
  </p:notesMasterIdLst>
  <p:sldIdLst>
    <p:sldId id="256" r:id="rId5"/>
    <p:sldId id="315" r:id="rId6"/>
    <p:sldId id="314" r:id="rId7"/>
    <p:sldId id="357" r:id="rId8"/>
    <p:sldId id="299" r:id="rId9"/>
    <p:sldId id="319" r:id="rId10"/>
    <p:sldId id="367" r:id="rId11"/>
    <p:sldId id="320" r:id="rId12"/>
    <p:sldId id="303" r:id="rId13"/>
    <p:sldId id="371" r:id="rId14"/>
    <p:sldId id="375" r:id="rId15"/>
    <p:sldId id="321" r:id="rId16"/>
    <p:sldId id="338" r:id="rId17"/>
    <p:sldId id="340" r:id="rId18"/>
    <p:sldId id="339" r:id="rId19"/>
    <p:sldId id="325" r:id="rId20"/>
    <p:sldId id="326" r:id="rId21"/>
    <p:sldId id="378" r:id="rId22"/>
    <p:sldId id="379" r:id="rId23"/>
    <p:sldId id="341" r:id="rId24"/>
    <p:sldId id="380" r:id="rId25"/>
    <p:sldId id="381" r:id="rId26"/>
    <p:sldId id="330" r:id="rId27"/>
    <p:sldId id="332" r:id="rId28"/>
    <p:sldId id="372" r:id="rId29"/>
    <p:sldId id="382" r:id="rId30"/>
    <p:sldId id="333" r:id="rId31"/>
    <p:sldId id="334" r:id="rId32"/>
    <p:sldId id="335" r:id="rId33"/>
    <p:sldId id="337" r:id="rId34"/>
    <p:sldId id="342" r:id="rId35"/>
    <p:sldId id="343" r:id="rId36"/>
    <p:sldId id="359" r:id="rId37"/>
    <p:sldId id="365" r:id="rId38"/>
    <p:sldId id="366" r:id="rId39"/>
    <p:sldId id="362" r:id="rId40"/>
    <p:sldId id="36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>
      <p:cViewPr varScale="1">
        <p:scale>
          <a:sx n="64" d="100"/>
          <a:sy n="64" d="100"/>
        </p:scale>
        <p:origin x="5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8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amula" userId="b5f7d553-0969-43bd-8d5b-14e8cd5da3d4" providerId="ADAL" clId="{AF0287D7-0DD3-40EA-8E2D-27658B12A48A}"/>
    <pc:docChg chg="custSel modSld">
      <pc:chgData name="John Mamula" userId="b5f7d553-0969-43bd-8d5b-14e8cd5da3d4" providerId="ADAL" clId="{AF0287D7-0DD3-40EA-8E2D-27658B12A48A}" dt="2020-01-22T11:27:01.068" v="23" actId="20577"/>
      <pc:docMkLst>
        <pc:docMk/>
      </pc:docMkLst>
      <pc:sldChg chg="delSp">
        <pc:chgData name="John Mamula" userId="b5f7d553-0969-43bd-8d5b-14e8cd5da3d4" providerId="ADAL" clId="{AF0287D7-0DD3-40EA-8E2D-27658B12A48A}" dt="2020-01-22T11:17:38.568" v="0" actId="478"/>
        <pc:sldMkLst>
          <pc:docMk/>
          <pc:sldMk cId="570534765" sldId="303"/>
        </pc:sldMkLst>
        <pc:spChg chg="del">
          <ac:chgData name="John Mamula" userId="b5f7d553-0969-43bd-8d5b-14e8cd5da3d4" providerId="ADAL" clId="{AF0287D7-0DD3-40EA-8E2D-27658B12A48A}" dt="2020-01-22T11:17:38.568" v="0" actId="478"/>
          <ac:spMkLst>
            <pc:docMk/>
            <pc:sldMk cId="570534765" sldId="303"/>
            <ac:spMk id="8" creationId="{00000000-0000-0000-0000-000000000000}"/>
          </ac:spMkLst>
        </pc:spChg>
      </pc:sldChg>
      <pc:sldChg chg="modSp">
        <pc:chgData name="John Mamula" userId="b5f7d553-0969-43bd-8d5b-14e8cd5da3d4" providerId="ADAL" clId="{AF0287D7-0DD3-40EA-8E2D-27658B12A48A}" dt="2020-01-22T11:27:01.068" v="23" actId="20577"/>
        <pc:sldMkLst>
          <pc:docMk/>
          <pc:sldMk cId="306048153" sldId="358"/>
        </pc:sldMkLst>
        <pc:spChg chg="mod">
          <ac:chgData name="John Mamula" userId="b5f7d553-0969-43bd-8d5b-14e8cd5da3d4" providerId="ADAL" clId="{AF0287D7-0DD3-40EA-8E2D-27658B12A48A}" dt="2020-01-22T11:27:01.068" v="23" actId="20577"/>
          <ac:spMkLst>
            <pc:docMk/>
            <pc:sldMk cId="306048153" sldId="358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A19D4-7023-4CA1-A243-19EB632E5311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F7E2-BAA4-4DE4-8D79-EE7F2C3E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1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0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district roles for 611 and 619 will both have the same roles</a:t>
            </a:r>
          </a:p>
          <a:p>
            <a:r>
              <a:rPr lang="en-US" dirty="0" smtClean="0"/>
              <a:t>May need some coordination before moving to Draft Completed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4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NCCCIP </a:t>
            </a:r>
            <a:r>
              <a:rPr lang="en-US" dirty="0" smtClean="0"/>
              <a:t>Behavior Support </a:t>
            </a:r>
            <a:r>
              <a:rPr lang="en-US" dirty="0"/>
              <a:t>Training</a:t>
            </a:r>
            <a:br>
              <a:rPr lang="en-US" dirty="0"/>
            </a:br>
            <a:r>
              <a:rPr lang="en-US" dirty="0" smtClean="0"/>
              <a:t>NCDPI Staff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person can have more than one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More than one person can have the same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add or modify roles, contact the district’s User Access Administrator (name is in Address Book)</a:t>
            </a:r>
          </a:p>
        </p:txBody>
      </p:sp>
    </p:spTree>
    <p:extLst>
      <p:ext uri="{BB962C8B-B14F-4D97-AF65-F5344CB8AC3E}">
        <p14:creationId xmlns:p14="http://schemas.microsoft.com/office/powerpoint/2010/main" val="31069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8102"/>
            <a:ext cx="8305800" cy="2514600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dirty="0"/>
          </a:p>
          <a:p>
            <a:r>
              <a:rPr lang="en-US" dirty="0"/>
              <a:t>Multiple people can work in an application at the same time, but multiple </a:t>
            </a:r>
            <a:r>
              <a:rPr lang="en-US" dirty="0" smtClean="0"/>
              <a:t>users </a:t>
            </a:r>
            <a:r>
              <a:rPr lang="en-US" dirty="0"/>
              <a:t>cannot edit the same page simultaneously</a:t>
            </a:r>
          </a:p>
          <a:p>
            <a:pPr lvl="1"/>
            <a:r>
              <a:rPr lang="en-US" dirty="0"/>
              <a:t>User will see message indicating the user that is locking the page</a:t>
            </a:r>
          </a:p>
          <a:p>
            <a:pPr lvl="1"/>
            <a:r>
              <a:rPr lang="en-US" dirty="0"/>
              <a:t>Lock </a:t>
            </a:r>
            <a:r>
              <a:rPr lang="en-US" dirty="0" smtClean="0"/>
              <a:t>released </a:t>
            </a:r>
            <a:r>
              <a:rPr lang="en-US" dirty="0"/>
              <a:t>after that user leaves the page or the session times out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236" r="41262" b="45421"/>
          <a:stretch/>
        </p:blipFill>
        <p:spPr>
          <a:xfrm>
            <a:off x="533400" y="4266970"/>
            <a:ext cx="79752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Applications Main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Access to all Funding Applications  </a:t>
            </a:r>
            <a:endParaRPr lang="en-US" dirty="0"/>
          </a:p>
          <a:p>
            <a:r>
              <a:rPr lang="en-US" dirty="0" smtClean="0"/>
              <a:t>Use drop-down filters to find previous years or previously approved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0744"/>
          <a:stretch/>
        </p:blipFill>
        <p:spPr>
          <a:xfrm>
            <a:off x="762000" y="2819400"/>
            <a:ext cx="3317409" cy="810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1" y="3982945"/>
            <a:ext cx="7464329" cy="25559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200400" y="3200400"/>
            <a:ext cx="152400" cy="9906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90600" y="2286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Sections</a:t>
            </a:r>
            <a:r>
              <a:rPr lang="en-US" sz="3600" dirty="0"/>
              <a:t> </a:t>
            </a:r>
            <a:r>
              <a:rPr lang="en-US" sz="4400" dirty="0"/>
              <a:t>Page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45004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 funding applications have a Sections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Functions - change statuses, links to grant pages, print, find errors, access Change Log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10759"/>
            <a:ext cx="5413522" cy="44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by Changing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090" y="3854476"/>
            <a:ext cx="4040188" cy="6397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Status- Not Started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F5DFE7D2-B5A6-415F-AB98-5C760E3C03B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C:\Users\MCRAWF~1\AppData\Local\Temp\SNAGHTML151ec56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4" y="4301108"/>
            <a:ext cx="4088931" cy="19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CRAWF~1\AppData\Local\Temp\SNAGHTML152097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85" y="4763287"/>
            <a:ext cx="4733325" cy="14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35256" y="4330605"/>
            <a:ext cx="4267200" cy="6397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Status- Draft Started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032" y="1289357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Click on Draft Started to </a:t>
            </a:r>
            <a:r>
              <a:rPr lang="en-US" sz="2800" dirty="0" smtClean="0"/>
              <a:t>start working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Cannot change to Draft Completed without the appropriate role and if Error Messages exist</a:t>
            </a:r>
          </a:p>
        </p:txBody>
      </p:sp>
    </p:spTree>
    <p:extLst>
      <p:ext uri="{BB962C8B-B14F-4D97-AF65-F5344CB8AC3E}">
        <p14:creationId xmlns:p14="http://schemas.microsoft.com/office/powerpoint/2010/main" val="7456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Working in the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DFE7D2-B5A6-415F-AB98-5C760E3C03B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User  must have the correct permission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Application must be in Draft Started, Revision Started or one of the Returned statuses.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Other statuses not editable.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323" y="301142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DRAFT NOT STARTED</a:t>
            </a:r>
          </a:p>
          <a:p>
            <a:r>
              <a:rPr lang="en-US" sz="2400" dirty="0"/>
              <a:t> (or not editable)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85105"/>
            <a:ext cx="3284383" cy="1552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298761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DRAFT STARTED</a:t>
            </a:r>
          </a:p>
          <a:p>
            <a:r>
              <a:rPr lang="en-US" sz="2400" dirty="0"/>
              <a:t> (or editable)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220" t="10175" r="18535"/>
          <a:stretch/>
        </p:blipFill>
        <p:spPr>
          <a:xfrm>
            <a:off x="3962400" y="3826021"/>
            <a:ext cx="4892879" cy="20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0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“Save </a:t>
            </a:r>
            <a:r>
              <a:rPr lang="en-US" dirty="0"/>
              <a:t>and Go </a:t>
            </a:r>
            <a:r>
              <a:rPr lang="en-US" dirty="0" smtClean="0"/>
              <a:t>To”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7772400" cy="2215487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b="1" dirty="0"/>
              <a:t>Go To </a:t>
            </a:r>
            <a:r>
              <a:rPr lang="en-US" dirty="0"/>
              <a:t>and </a:t>
            </a:r>
            <a:r>
              <a:rPr lang="en-US" b="1" dirty="0"/>
              <a:t>Save and Go To</a:t>
            </a:r>
            <a:r>
              <a:rPr lang="en-US" dirty="0"/>
              <a:t> </a:t>
            </a:r>
            <a:r>
              <a:rPr lang="en-US" dirty="0" smtClean="0"/>
              <a:t>button to </a:t>
            </a:r>
            <a:r>
              <a:rPr lang="en-US" u="sng" dirty="0"/>
              <a:t>save your </a:t>
            </a:r>
            <a:r>
              <a:rPr lang="en-US" u="sng" dirty="0" smtClean="0"/>
              <a:t>work </a:t>
            </a:r>
            <a:r>
              <a:rPr lang="en-US" dirty="0" smtClean="0"/>
              <a:t>and move to other pages </a:t>
            </a:r>
          </a:p>
          <a:p>
            <a:r>
              <a:rPr lang="en-US" dirty="0" smtClean="0"/>
              <a:t>Black </a:t>
            </a:r>
            <a:r>
              <a:rPr lang="en-US" dirty="0"/>
              <a:t>triangles indicate a submenu</a:t>
            </a:r>
          </a:p>
          <a:p>
            <a:endParaRPr lang="en-US" u="sn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10892"/>
            <a:ext cx="5988358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and Go To</a:t>
            </a:r>
            <a:r>
              <a:rPr lang="en-US" sz="3200" dirty="0"/>
              <a:t>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Using “Save </a:t>
            </a:r>
            <a:r>
              <a:rPr lang="en-US" dirty="0"/>
              <a:t>and Go To” saves any entered data</a:t>
            </a:r>
          </a:p>
          <a:p>
            <a:r>
              <a:rPr lang="en-US" dirty="0"/>
              <a:t>Current Page:  Saves changes to the page and keeps user on that page. </a:t>
            </a:r>
          </a:p>
          <a:p>
            <a:r>
              <a:rPr lang="en-US" dirty="0" smtClean="0"/>
              <a:t>“</a:t>
            </a:r>
            <a:r>
              <a:rPr lang="en-US" dirty="0"/>
              <a:t>Go To” </a:t>
            </a:r>
            <a:r>
              <a:rPr lang="en-US" dirty="0" smtClean="0"/>
              <a:t>button appears </a:t>
            </a:r>
            <a:r>
              <a:rPr lang="en-US" dirty="0"/>
              <a:t>on uneditable pages</a:t>
            </a:r>
          </a:p>
          <a:p>
            <a:r>
              <a:rPr lang="en-US" dirty="0"/>
              <a:t>Refreshes 60-minute session clock</a:t>
            </a:r>
          </a:p>
          <a:p>
            <a:r>
              <a:rPr lang="en-US" dirty="0"/>
              <a:t>Data will be lost if Save and Go To button is not used within 60 minutes</a:t>
            </a:r>
          </a:p>
          <a:p>
            <a:r>
              <a:rPr lang="en-US" dirty="0" smtClean="0"/>
              <a:t>15 </a:t>
            </a:r>
            <a:r>
              <a:rPr lang="en-US" dirty="0"/>
              <a:t>minute warning before end of session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 Section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40167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All applicants must complete this section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Position Descriptions and </a:t>
            </a:r>
            <a:r>
              <a:rPr lang="en-US" sz="2000" dirty="0" smtClean="0"/>
              <a:t>Definitions page is information only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All fields with  asterisk are required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95648"/>
            <a:ext cx="5759746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8458199" cy="605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Information, </a:t>
            </a:r>
            <a:r>
              <a:rPr lang="en-US" dirty="0" err="1" smtClean="0"/>
              <a:t>contd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C:\Users\MCRAWF~1\AppData\Local\Temp\SNAGHTML23d67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82869"/>
            <a:ext cx="6400800" cy="56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System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Web based system</a:t>
            </a:r>
          </a:p>
          <a:p>
            <a:r>
              <a:rPr lang="en-US" sz="3600" dirty="0"/>
              <a:t>Required Software</a:t>
            </a:r>
          </a:p>
          <a:p>
            <a:pPr lvl="1"/>
            <a:r>
              <a:rPr lang="en-US" sz="3200" dirty="0"/>
              <a:t>Web browser (Google Chrome or Firefox recommended)</a:t>
            </a:r>
          </a:p>
          <a:p>
            <a:pPr lvl="1"/>
            <a:r>
              <a:rPr lang="en-US" sz="3200" dirty="0"/>
              <a:t>Works Edge and Safari, IE not recommended</a:t>
            </a:r>
          </a:p>
          <a:p>
            <a:pPr lvl="1"/>
            <a:r>
              <a:rPr lang="en-US" sz="3200" dirty="0"/>
              <a:t>Adobe Reader (Print files open as PDFs)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41307"/>
            <a:ext cx="2133600" cy="365125"/>
          </a:xfrm>
        </p:spPr>
        <p:txBody>
          <a:bodyPr/>
          <a:lstStyle/>
          <a:p>
            <a:fld id="{F5DFE7D2-B5A6-415F-AB98-5C760E3C03B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2335" y="147417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Program </a:t>
            </a:r>
            <a:r>
              <a:rPr lang="en-US" sz="4400" dirty="0"/>
              <a:t>Details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032" y="1082663"/>
            <a:ext cx="8763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 Complete either Traditional or Comprehensive, </a:t>
            </a:r>
            <a:r>
              <a:rPr lang="en-US" sz="2400" dirty="0" smtClean="0">
                <a:solidFill>
                  <a:srgbClr val="FF0000"/>
                </a:solidFill>
              </a:rPr>
              <a:t>NOT BOTH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You can enter information for both but you will get an error message and will be doing double work!</a:t>
            </a:r>
          </a:p>
          <a:p>
            <a:pPr>
              <a:spcBef>
                <a:spcPts val="1200"/>
              </a:spcBef>
            </a:pPr>
            <a:r>
              <a:rPr lang="en-US" sz="2400" u="sng" dirty="0" smtClean="0"/>
              <a:t>Must check box at top of Program Detail </a:t>
            </a:r>
            <a:r>
              <a:rPr lang="en-US" sz="2400" dirty="0" smtClean="0"/>
              <a:t>page to open it</a:t>
            </a:r>
            <a:endParaRPr lang="en-US" sz="2400" dirty="0"/>
          </a:p>
        </p:txBody>
      </p:sp>
      <p:pic>
        <p:nvPicPr>
          <p:cNvPr id="2052" name="Picture 4" descr="C:\Users\MCRAWF~1\AppData\Local\Temp\SNAGHTML23fbb8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4" y="3394768"/>
            <a:ext cx="82391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0444"/>
          <a:stretch/>
        </p:blipFill>
        <p:spPr>
          <a:xfrm>
            <a:off x="152400" y="4876800"/>
            <a:ext cx="841662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Information,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a row for every unique combination of Service Category, % Time and Salary Rate (PRC29) Salary</a:t>
            </a:r>
          </a:p>
          <a:p>
            <a:r>
              <a:rPr lang="en-US" sz="2400" dirty="0" smtClean="0"/>
              <a:t>System will calculate Total Requested Salary and totals for Number and Total Salary Requested</a:t>
            </a:r>
          </a:p>
          <a:p>
            <a:r>
              <a:rPr lang="en-US" sz="2400" dirty="0" smtClean="0"/>
              <a:t>After review and upon approval, NCDPI will load the Salary Allotted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 descr="C:\Users\MCRAWF~1\AppData\Local\Temp\SNAGHTML292e8b8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/>
        </p:blipFill>
        <p:spPr bwMode="auto">
          <a:xfrm>
            <a:off x="306984" y="4267200"/>
            <a:ext cx="8373358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871"/>
            <a:ext cx="8229600" cy="791735"/>
          </a:xfrm>
        </p:spPr>
        <p:txBody>
          <a:bodyPr/>
          <a:lstStyle/>
          <a:p>
            <a:r>
              <a:rPr lang="en-US" dirty="0" smtClean="0"/>
              <a:t>Comprehensive </a:t>
            </a:r>
            <a:r>
              <a:rPr lang="en-US" dirty="0"/>
              <a:t>Budget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12" y="934146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Enter Amount Requested for Materials, Professional Development and Contracts. If a category amount is not being requested enter 0.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Enter a separate row for each unique combination of service category, % Time, and Salary Rate (PRC 29 Salary)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Approved applications will have allotted amounts loaded by NCDPI.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95600"/>
            <a:ext cx="7583574" cy="35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– Errors/Warnings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08402"/>
            <a:ext cx="7924800" cy="31241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System automatically runs validation as application is being </a:t>
            </a:r>
            <a:r>
              <a:rPr lang="en-US" sz="11200" dirty="0" smtClean="0">
                <a:latin typeface="+mj-lt"/>
              </a:rPr>
              <a:t>edited</a:t>
            </a:r>
            <a:endParaRPr lang="en-US" sz="11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Validation issues indicated on the </a:t>
            </a:r>
            <a:r>
              <a:rPr lang="en-US" sz="11200" b="1" dirty="0">
                <a:latin typeface="+mj-lt"/>
              </a:rPr>
              <a:t>Sections</a:t>
            </a:r>
            <a:r>
              <a:rPr lang="en-US" sz="11200" dirty="0">
                <a:latin typeface="+mj-lt"/>
              </a:rPr>
              <a:t> </a:t>
            </a:r>
            <a:r>
              <a:rPr lang="en-US" sz="11200" dirty="0" smtClean="0">
                <a:latin typeface="+mj-lt"/>
              </a:rPr>
              <a:t>page as </a:t>
            </a:r>
            <a:r>
              <a:rPr lang="en-US" sz="11200" u="sng" dirty="0" smtClean="0">
                <a:latin typeface="+mj-lt"/>
              </a:rPr>
              <a:t>Messages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1200" dirty="0" smtClean="0">
                <a:latin typeface="+mj-lt"/>
              </a:rPr>
              <a:t>Selecting </a:t>
            </a:r>
            <a:r>
              <a:rPr lang="en-US" sz="11200" u="sng" dirty="0" smtClean="0">
                <a:latin typeface="+mj-lt"/>
              </a:rPr>
              <a:t>Messages</a:t>
            </a:r>
            <a:r>
              <a:rPr lang="en-US" sz="11200" dirty="0" smtClean="0">
                <a:latin typeface="+mj-lt"/>
              </a:rPr>
              <a:t> link displays details</a:t>
            </a:r>
            <a:endParaRPr lang="en-US" sz="11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Two types of messages:</a:t>
            </a:r>
          </a:p>
          <a:p>
            <a:pPr marL="1257300" lvl="2" indent="-457200"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Red - </a:t>
            </a:r>
            <a:r>
              <a:rPr lang="en-US" sz="11200" b="1" dirty="0">
                <a:solidFill>
                  <a:srgbClr val="FF0000"/>
                </a:solidFill>
                <a:latin typeface="+mj-lt"/>
              </a:rPr>
              <a:t>Error</a:t>
            </a:r>
          </a:p>
          <a:p>
            <a:pPr marL="1257300" lvl="2" indent="-457200"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Gray - </a:t>
            </a:r>
            <a:r>
              <a:rPr lang="en-US" sz="11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Warning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453" t="45226"/>
          <a:stretch/>
        </p:blipFill>
        <p:spPr>
          <a:xfrm>
            <a:off x="5029200" y="3892686"/>
            <a:ext cx="2895601" cy="29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</a:t>
            </a:r>
            <a:r>
              <a:rPr lang="en-US" sz="3200" dirty="0" smtClean="0"/>
              <a:t>…continued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291" y="1295400"/>
            <a:ext cx="8229600" cy="4572000"/>
          </a:xfrm>
        </p:spPr>
        <p:txBody>
          <a:bodyPr/>
          <a:lstStyle/>
          <a:p>
            <a:r>
              <a:rPr lang="en-US" dirty="0"/>
              <a:t>Each message is a clickable link</a:t>
            </a:r>
          </a:p>
          <a:p>
            <a:r>
              <a:rPr lang="en-US" dirty="0"/>
              <a:t>Click </a:t>
            </a:r>
            <a:r>
              <a:rPr lang="en-US" u="sng" dirty="0"/>
              <a:t>Review</a:t>
            </a:r>
            <a:r>
              <a:rPr lang="en-US" dirty="0"/>
              <a:t>  to go to page with validation issue</a:t>
            </a:r>
          </a:p>
          <a:p>
            <a:r>
              <a:rPr lang="en-US" dirty="0">
                <a:solidFill>
                  <a:srgbClr val="FF0000"/>
                </a:solidFill>
              </a:rPr>
              <a:t>Errors </a:t>
            </a:r>
            <a:r>
              <a:rPr lang="en-US" u="sng" dirty="0"/>
              <a:t>will prevent </a:t>
            </a:r>
            <a:r>
              <a:rPr lang="en-US" dirty="0"/>
              <a:t>status </a:t>
            </a:r>
            <a:r>
              <a:rPr lang="en-US" dirty="0" smtClean="0"/>
              <a:t>change to Draft Completed</a:t>
            </a:r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Warnings </a:t>
            </a:r>
            <a:r>
              <a:rPr lang="en-US" u="sng" dirty="0"/>
              <a:t>will not prevent </a:t>
            </a:r>
            <a:r>
              <a:rPr lang="en-US" dirty="0"/>
              <a:t>status change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03394"/>
            <a:ext cx="8534400" cy="24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55"/>
            <a:ext cx="8229600" cy="5776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25112"/>
              </p:ext>
            </p:extLst>
          </p:nvPr>
        </p:nvGraphicFramePr>
        <p:xfrm>
          <a:off x="304800" y="762001"/>
          <a:ext cx="8534400" cy="5802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469">
                  <a:extLst>
                    <a:ext uri="{9D8B030D-6E8A-4147-A177-3AD203B41FA5}">
                      <a16:colId xmlns:a16="http://schemas.microsoft.com/office/drawing/2014/main" val="2637818131"/>
                    </a:ext>
                  </a:extLst>
                </a:gridCol>
                <a:gridCol w="5517931">
                  <a:extLst>
                    <a:ext uri="{9D8B030D-6E8A-4147-A177-3AD203B41FA5}">
                      <a16:colId xmlns:a16="http://schemas.microsoft.com/office/drawing/2014/main" val="3628338925"/>
                    </a:ext>
                  </a:extLst>
                </a:gridCol>
              </a:tblGrid>
              <a:tr h="346133">
                <a:tc>
                  <a:txBody>
                    <a:bodyPr/>
                    <a:lstStyle/>
                    <a:p>
                      <a:r>
                        <a:rPr lang="en-US" dirty="0" smtClean="0"/>
                        <a:t>Status Move</a:t>
                      </a:r>
                      <a:r>
                        <a:rPr lang="en-US" baseline="0" dirty="0" smtClean="0"/>
                        <a:t>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happens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05857"/>
                  </a:ext>
                </a:extLst>
              </a:tr>
              <a:tr h="605733">
                <a:tc>
                  <a:txBody>
                    <a:bodyPr/>
                    <a:lstStyle/>
                    <a:p>
                      <a:r>
                        <a:rPr lang="en-US" dirty="0" smtClean="0"/>
                        <a:t>Draft Started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Application open for editing by LEA Behavior</a:t>
                      </a:r>
                      <a:r>
                        <a:rPr lang="en-US" baseline="0" dirty="0" smtClean="0"/>
                        <a:t> Support Data Entry or LEA EC Director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89179"/>
                  </a:ext>
                </a:extLst>
              </a:tr>
              <a:tr h="956179">
                <a:tc>
                  <a:txBody>
                    <a:bodyPr/>
                    <a:lstStyle/>
                    <a:p>
                      <a:r>
                        <a:rPr lang="en-US" dirty="0" smtClean="0"/>
                        <a:t>Draft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Email to NCDPI Behavior Support</a:t>
                      </a:r>
                      <a:r>
                        <a:rPr lang="en-US" baseline="0" dirty="0" smtClean="0"/>
                        <a:t> Program Consultant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Application locked down/no editing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Must be done to LEA EC Director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93571"/>
                  </a:ext>
                </a:extLst>
              </a:tr>
              <a:tr h="1124933">
                <a:tc>
                  <a:txBody>
                    <a:bodyPr/>
                    <a:lstStyle/>
                    <a:p>
                      <a:r>
                        <a:rPr lang="en-US" dirty="0" smtClean="0"/>
                        <a:t>Returned to LEA for Edits</a:t>
                      </a:r>
                      <a:r>
                        <a:rPr lang="en-US" baseline="0" dirty="0" smtClean="0"/>
                        <a:t> by NCDPI Behavior Support Program Consultant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(if</a:t>
                      </a:r>
                      <a:r>
                        <a:rPr lang="en-US" baseline="0" dirty="0" smtClean="0"/>
                        <a:t> needed)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Email to LEA Behavior Support Data Entry and LEA</a:t>
                      </a:r>
                      <a:r>
                        <a:rPr lang="en-US" baseline="0" dirty="0" smtClean="0"/>
                        <a:t> EC Director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LEA to make changes/corrections prior to review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653644"/>
                  </a:ext>
                </a:extLst>
              </a:tr>
              <a:tr h="1176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Reviewed Approved for Funding by NCDPI Behavior Support Program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Email to LEA Behavior Support Data Entry</a:t>
                      </a:r>
                      <a:r>
                        <a:rPr lang="en-US" baseline="0" dirty="0" smtClean="0"/>
                        <a:t> and LEA EC Director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NCDPI identifies grantees using New Applicant Summary and approved amounts loaded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107068"/>
                  </a:ext>
                </a:extLst>
              </a:tr>
              <a:tr h="1384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Reviewed Not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Approved for Funding by NCDPI Behavior Support Program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Email to LEA Behavior Support Data Entry</a:t>
                      </a:r>
                      <a:r>
                        <a:rPr lang="en-US" baseline="0" dirty="0" smtClean="0"/>
                        <a:t> and LEA EC Director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NCDPI identifies unapproved grants using New Applicant Summary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95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9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New Applicant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47" y="4495800"/>
            <a:ext cx="7115706" cy="1927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1763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 is used by NCDPI Behavior Support Consultant after the review to indicate whether grant is approved and the amount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54469"/>
            <a:ext cx="701497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8" y="188913"/>
            <a:ext cx="8229600" cy="1143000"/>
          </a:xfrm>
        </p:spPr>
        <p:txBody>
          <a:bodyPr/>
          <a:lstStyle/>
          <a:p>
            <a:r>
              <a:rPr lang="en-US" dirty="0"/>
              <a:t>History 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98930" y="1143000"/>
            <a:ext cx="8229600" cy="4525963"/>
          </a:xfrm>
        </p:spPr>
        <p:txBody>
          <a:bodyPr/>
          <a:lstStyle/>
          <a:p>
            <a:r>
              <a:rPr lang="en-US" dirty="0"/>
              <a:t>The History Log displays all status changes and Comments related to a funding </a:t>
            </a:r>
            <a:r>
              <a:rPr lang="en-US" dirty="0" smtClean="0"/>
              <a:t>application </a:t>
            </a:r>
          </a:p>
          <a:p>
            <a:r>
              <a:rPr lang="en-US" dirty="0" smtClean="0"/>
              <a:t>Includes the User ID and timestamp for the change/comment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0" y="3145270"/>
            <a:ext cx="878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4543" y="1411425"/>
            <a:ext cx="8229600" cy="4708525"/>
          </a:xfrm>
        </p:spPr>
        <p:txBody>
          <a:bodyPr/>
          <a:lstStyle/>
          <a:p>
            <a:r>
              <a:rPr lang="en-US" dirty="0"/>
              <a:t>Comments are ongoing notes and discussion between SEA and the LEA related to a funding application </a:t>
            </a:r>
          </a:p>
          <a:p>
            <a:r>
              <a:rPr lang="en-US" dirty="0"/>
              <a:t>Comments can be made by anyone with access to the application at any time, regardless of status</a:t>
            </a:r>
          </a:p>
          <a:p>
            <a:r>
              <a:rPr lang="en-US" dirty="0"/>
              <a:t>Can be emailed to intended recipients </a:t>
            </a:r>
          </a:p>
          <a:p>
            <a:r>
              <a:rPr lang="en-US" dirty="0"/>
              <a:t>Comments are saved with the funding application Not visible to public users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28"/>
            <a:ext cx="8229600" cy="1143000"/>
          </a:xfrm>
        </p:spPr>
        <p:txBody>
          <a:bodyPr/>
          <a:lstStyle/>
          <a:p>
            <a:r>
              <a:rPr lang="en-US" dirty="0" smtClean="0"/>
              <a:t>Emailing Comments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8727" y="1143000"/>
            <a:ext cx="6705600" cy="24369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788" y="2149005"/>
            <a:ext cx="4304211" cy="424216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676400" y="3276600"/>
            <a:ext cx="2895600" cy="17526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dirty="0"/>
              <a:t>Accessing the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1391" y="1905000"/>
            <a:ext cx="8496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Production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u="sng" dirty="0" smtClean="0"/>
              <a:t>https://ccip.schools.nc.gov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Log </a:t>
            </a:r>
            <a:r>
              <a:rPr lang="en-US" sz="3600" dirty="0"/>
              <a:t>in with </a:t>
            </a:r>
            <a:r>
              <a:rPr lang="en-US" sz="3600" dirty="0" smtClean="0"/>
              <a:t>NCID Portal  </a:t>
            </a:r>
            <a:r>
              <a:rPr lang="en-US" sz="2800" dirty="0"/>
              <a:t>	</a:t>
            </a:r>
          </a:p>
          <a:p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0710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277"/>
            <a:ext cx="8229600" cy="1143000"/>
          </a:xfrm>
        </p:spPr>
        <p:txBody>
          <a:bodyPr/>
          <a:lstStyle/>
          <a:p>
            <a:r>
              <a:rPr lang="en-US" dirty="0"/>
              <a:t>Change 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7863"/>
            <a:ext cx="83058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Identifies all changes to a document occurring after a selected status change.</a:t>
            </a:r>
          </a:p>
          <a:p>
            <a:r>
              <a:rPr lang="en-US" sz="2400" dirty="0"/>
              <a:t>Allows LEA and SEA users to identify all changes </a:t>
            </a:r>
            <a:r>
              <a:rPr lang="en-US" sz="2400" dirty="0" smtClean="0"/>
              <a:t>that occur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3084" r="35582" b="9932"/>
          <a:stretch/>
        </p:blipFill>
        <p:spPr>
          <a:xfrm>
            <a:off x="397329" y="2860928"/>
            <a:ext cx="2726871" cy="1177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7" y="3869399"/>
            <a:ext cx="7957400" cy="24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0ACB-F2AF-4E5F-AC54-384ABBD6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09115-5E0E-4798-896A-700C877A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15"/>
            <a:ext cx="8229600" cy="189910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Print from Sections page </a:t>
            </a:r>
            <a:endParaRPr lang="en-US" dirty="0" smtClean="0"/>
          </a:p>
          <a:p>
            <a:r>
              <a:rPr lang="en-US" dirty="0" smtClean="0"/>
              <a:t>Print created as </a:t>
            </a:r>
            <a:r>
              <a:rPr lang="en-US" dirty="0"/>
              <a:t>a PDF</a:t>
            </a:r>
          </a:p>
          <a:p>
            <a:r>
              <a:rPr lang="en-US" dirty="0"/>
              <a:t>Print Levels: All, single section, single page, or multiple individual pages</a:t>
            </a:r>
          </a:p>
          <a:p>
            <a:r>
              <a:rPr lang="en-US" dirty="0"/>
              <a:t>Click in Print checkbox to select multiple individual pages</a:t>
            </a:r>
          </a:p>
          <a:p>
            <a:r>
              <a:rPr lang="en-US" dirty="0"/>
              <a:t>Make sure pop-up blocker is turned off for NCCCIP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7027-C823-437D-BDE3-114C96E5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 descr="C:\Users\MCRAWF~1\AppData\Local\Temp\SNAGHTML283c3843.PNG">
            <a:extLst>
              <a:ext uri="{FF2B5EF4-FFF2-40B4-BE49-F238E27FC236}">
                <a16:creationId xmlns:a16="http://schemas.microsoft.com/office/drawing/2014/main" id="{AE330B90-DFB1-4EB6-80A5-0E833CB5F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089476"/>
            <a:ext cx="7086600" cy="36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1EF7-115A-490A-8CE5-B6279BAA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04" y="153568"/>
            <a:ext cx="8229600" cy="1143000"/>
          </a:xfrm>
        </p:spPr>
        <p:txBody>
          <a:bodyPr/>
          <a:lstStyle/>
          <a:p>
            <a:r>
              <a:rPr lang="en-US" dirty="0"/>
              <a:t>Printing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44809-E3ED-4A43-B111-179A074AB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8899" y="1174017"/>
            <a:ext cx="4728602" cy="15547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8A1D4-B794-46A5-8DF5-DD1DEBCD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50" name="Picture 2" descr="C:\Users\MCRAWF~1\AppData\Local\Temp\SNAGHTML284b18db.PNG">
            <a:extLst>
              <a:ext uri="{FF2B5EF4-FFF2-40B4-BE49-F238E27FC236}">
                <a16:creationId xmlns:a16="http://schemas.microsoft.com/office/drawing/2014/main" id="{F27EA0FD-352E-4B9C-A79D-F6A5B2FA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62" y="3612242"/>
            <a:ext cx="7335139" cy="14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3794C-CB7F-421D-9906-47A22E2D706A}"/>
              </a:ext>
            </a:extLst>
          </p:cNvPr>
          <p:cNvSpPr txBox="1"/>
          <p:nvPr/>
        </p:nvSpPr>
        <p:spPr>
          <a:xfrm>
            <a:off x="239539" y="1235099"/>
            <a:ext cx="395037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 print jobs will be returned and displayed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Larger print jobs (longer than 30 seconds to generate) will send an email when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print jobs will be available in SCDE Resources for the user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686F1-578C-49D2-9F5C-276ED47C0544}"/>
              </a:ext>
            </a:extLst>
          </p:cNvPr>
          <p:cNvSpPr txBox="1"/>
          <p:nvPr/>
        </p:nvSpPr>
        <p:spPr>
          <a:xfrm>
            <a:off x="0" y="5455596"/>
            <a:ext cx="477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Print job displays as 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Print or download from PDF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B381A5-52F3-48FE-90C1-9C1DCDEF0121}"/>
              </a:ext>
            </a:extLst>
          </p:cNvPr>
          <p:cNvCxnSpPr>
            <a:cxnSpLocks/>
          </p:cNvCxnSpPr>
          <p:nvPr/>
        </p:nvCxnSpPr>
        <p:spPr>
          <a:xfrm>
            <a:off x="3580317" y="1600200"/>
            <a:ext cx="6096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58D4C9-42F4-4E8D-9460-9BC330A8EF85}"/>
              </a:ext>
            </a:extLst>
          </p:cNvPr>
          <p:cNvCxnSpPr>
            <a:cxnSpLocks/>
          </p:cNvCxnSpPr>
          <p:nvPr/>
        </p:nvCxnSpPr>
        <p:spPr>
          <a:xfrm>
            <a:off x="2214728" y="3429000"/>
            <a:ext cx="680872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A1A33A9-FBD4-4A9B-A38E-EA8B2BDA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386" y="5281307"/>
            <a:ext cx="3409628" cy="14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Behavior Support Program Consultants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Can view all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Can use search for grants and funding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Consultants use comments on returned applications to communicate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System will create a report by grant and by district of all budget line items for use in assigning allotments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93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Search Screens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305800" cy="5135563"/>
          </a:xfrm>
        </p:spPr>
        <p:txBody>
          <a:bodyPr>
            <a:normAutofit/>
          </a:bodyPr>
          <a:lstStyle/>
          <a:p>
            <a:r>
              <a:rPr lang="en-US" sz="2000" dirty="0"/>
              <a:t>Search for Funding Applications, Grants, Plans, and District Documents from left navigation “Search” </a:t>
            </a:r>
            <a:r>
              <a:rPr lang="en-US" sz="2000" dirty="0" smtClean="0"/>
              <a:t>option</a:t>
            </a:r>
          </a:p>
          <a:p>
            <a:r>
              <a:rPr lang="en-US" sz="2000" dirty="0" smtClean="0"/>
              <a:t>Limit search by using additional search options such as status, organization name, year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22" y="4159482"/>
            <a:ext cx="7836303" cy="2629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50" y="2141341"/>
            <a:ext cx="3463446" cy="2834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4267200" y="3558381"/>
            <a:ext cx="1905000" cy="101361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Bulk 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305800" cy="5135563"/>
          </a:xfrm>
        </p:spPr>
        <p:txBody>
          <a:bodyPr>
            <a:normAutofit/>
          </a:bodyPr>
          <a:lstStyle/>
          <a:p>
            <a:r>
              <a:rPr lang="en-US" dirty="0"/>
              <a:t>Available from each Search Results screen</a:t>
            </a:r>
          </a:p>
          <a:p>
            <a:r>
              <a:rPr lang="en-US" dirty="0"/>
              <a:t>Allows quick communication</a:t>
            </a:r>
            <a:br>
              <a:rPr lang="en-US" dirty="0"/>
            </a:br>
            <a:r>
              <a:rPr lang="en-US" dirty="0"/>
              <a:t>to large number of targeted</a:t>
            </a:r>
            <a:br>
              <a:rPr lang="en-US" dirty="0"/>
            </a:br>
            <a:r>
              <a:rPr lang="en-US" dirty="0"/>
              <a:t>recipients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074" name="Picture 2" descr="C:\Users\cline\AppData\Local\Temp\SNAGHTML449e8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1254"/>
            <a:ext cx="7008813" cy="48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545"/>
            <a:ext cx="8229600" cy="1143000"/>
          </a:xfrm>
        </p:spPr>
        <p:txBody>
          <a:bodyPr/>
          <a:lstStyle/>
          <a:p>
            <a:r>
              <a:rPr lang="en-US" dirty="0"/>
              <a:t>Change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305800" cy="4708525"/>
          </a:xfrm>
        </p:spPr>
        <p:txBody>
          <a:bodyPr/>
          <a:lstStyle/>
          <a:p>
            <a:r>
              <a:rPr lang="en-US" dirty="0"/>
              <a:t>All users have ability to view a list of changes that have been made to a funding application from a previous point in time</a:t>
            </a:r>
          </a:p>
          <a:p>
            <a:r>
              <a:rPr lang="en-US" dirty="0"/>
              <a:t>Very useful for reviewing a resubmission</a:t>
            </a:r>
          </a:p>
          <a:p>
            <a:pPr lvl="1"/>
            <a:r>
              <a:rPr lang="en-US" dirty="0"/>
              <a:t>Can tell what district changed from previous submission</a:t>
            </a:r>
          </a:p>
          <a:p>
            <a:pPr lvl="1"/>
            <a:r>
              <a:rPr lang="en-US" dirty="0"/>
              <a:t>Do not need to re-review entire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552" y="4310661"/>
            <a:ext cx="3692896" cy="22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Log</a:t>
            </a:r>
            <a:r>
              <a:rPr lang="en-US" sz="3200" dirty="0"/>
              <a:t>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754563"/>
          </a:xfrm>
        </p:spPr>
        <p:txBody>
          <a:bodyPr/>
          <a:lstStyle/>
          <a:p>
            <a:r>
              <a:rPr lang="en-US" dirty="0"/>
              <a:t>Drop down list gives user option of how far back to go in listing changes to the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13" y="2743200"/>
            <a:ext cx="8671974" cy="31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D1567A-0DB7-4A5C-AE1D-BCE2932A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515"/>
            <a:ext cx="8229600" cy="952085"/>
          </a:xfrm>
        </p:spPr>
        <p:txBody>
          <a:bodyPr/>
          <a:lstStyle/>
          <a:p>
            <a:r>
              <a:rPr lang="en-US" dirty="0" smtClean="0"/>
              <a:t>Changing Your Profile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66938-21FF-49D5-A642-40DA557E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F95C9-E7FA-4FA9-A7C9-23613BE5673D}"/>
              </a:ext>
            </a:extLst>
          </p:cNvPr>
          <p:cNvSpPr txBox="1"/>
          <p:nvPr/>
        </p:nvSpPr>
        <p:spPr>
          <a:xfrm>
            <a:off x="2166257" y="1209567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Log in and click on your name below the menu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Change your email address, name, phone number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42" y="1524000"/>
            <a:ext cx="1722458" cy="4778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278538"/>
            <a:ext cx="4800600" cy="334314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447800" y="4876800"/>
            <a:ext cx="1524000" cy="115259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693"/>
            <a:ext cx="8229600" cy="1143000"/>
          </a:xfrm>
        </p:spPr>
        <p:txBody>
          <a:bodyPr/>
          <a:lstStyle/>
          <a:p>
            <a:r>
              <a:rPr lang="en-US" dirty="0"/>
              <a:t>Navigation Menu and Tips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F5DFE7D2-B5A6-415F-AB98-5C760E3C03B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2864"/>
            <a:ext cx="4267200" cy="16764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</a:pPr>
            <a:r>
              <a:rPr lang="en-US" sz="9600" dirty="0"/>
              <a:t>Left menu </a:t>
            </a:r>
            <a:r>
              <a:rPr lang="en-US" sz="9600" dirty="0" smtClean="0"/>
              <a:t>for </a:t>
            </a:r>
            <a:r>
              <a:rPr lang="en-US" sz="9600" dirty="0"/>
              <a:t>quick navigation between NCCCIP components</a:t>
            </a:r>
          </a:p>
          <a:p>
            <a:pPr>
              <a:spcBef>
                <a:spcPts val="1200"/>
              </a:spcBef>
            </a:pPr>
            <a:r>
              <a:rPr lang="en-US" sz="9600" dirty="0"/>
              <a:t>Hover over menu items with arrows to view sub menu</a:t>
            </a:r>
          </a:p>
          <a:p>
            <a:pPr>
              <a:spcBef>
                <a:spcPts val="1200"/>
              </a:spcBef>
            </a:pPr>
            <a:r>
              <a:rPr lang="en-US" sz="9600" dirty="0"/>
              <a:t>Demo and Production sites identified below menu</a:t>
            </a:r>
          </a:p>
          <a:p>
            <a:pPr>
              <a:spcBef>
                <a:spcPts val="1200"/>
              </a:spcBef>
            </a:pPr>
            <a:r>
              <a:rPr lang="en-US" sz="9600" dirty="0"/>
              <a:t>Session Clock. 60 minute session between saves.</a:t>
            </a:r>
          </a:p>
          <a:p>
            <a:pPr marL="0" indent="0">
              <a:buNone/>
            </a:pPr>
            <a:endParaRPr lang="en-US" sz="8800" dirty="0"/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9955" y="4870014"/>
            <a:ext cx="403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Use NCCCIP navigation links; not your browser’s Back button!</a:t>
            </a:r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309" y="1003272"/>
            <a:ext cx="3733800" cy="55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20"/>
            <a:ext cx="8229600" cy="1143000"/>
          </a:xfrm>
        </p:spPr>
        <p:txBody>
          <a:bodyPr/>
          <a:lstStyle/>
          <a:p>
            <a:r>
              <a:rPr lang="en-US" dirty="0"/>
              <a:t>Navigation Menu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29035" y="1220123"/>
            <a:ext cx="4876366" cy="51478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Administer</a:t>
            </a:r>
            <a:r>
              <a:rPr lang="en-US" sz="2000" dirty="0"/>
              <a:t> – only </a:t>
            </a:r>
            <a:r>
              <a:rPr lang="en-US" sz="2000" dirty="0" smtClean="0"/>
              <a:t>seen by SEA Administrators and User </a:t>
            </a:r>
            <a:r>
              <a:rPr lang="en-US" sz="2000" dirty="0"/>
              <a:t>Access </a:t>
            </a:r>
            <a:r>
              <a:rPr lang="en-US" sz="2000" dirty="0" smtClean="0"/>
              <a:t>Administrators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Search- </a:t>
            </a:r>
            <a:r>
              <a:rPr lang="en-US" sz="2000" dirty="0" smtClean="0"/>
              <a:t>LEAs can search other organizations, SEA users have additional options</a:t>
            </a:r>
            <a:endParaRPr lang="en-US" sz="20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Inbox </a:t>
            </a:r>
            <a:r>
              <a:rPr lang="en-US" sz="2000" dirty="0"/>
              <a:t>– Record of system emails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Funding </a:t>
            </a:r>
            <a:r>
              <a:rPr lang="en-US" sz="2000" dirty="0"/>
              <a:t>– Access to </a:t>
            </a:r>
            <a:r>
              <a:rPr lang="en-US" sz="2000" dirty="0" smtClean="0"/>
              <a:t>all grant </a:t>
            </a:r>
            <a:r>
              <a:rPr lang="en-US" sz="2000" dirty="0"/>
              <a:t>applications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Address </a:t>
            </a:r>
            <a:r>
              <a:rPr lang="en-US" sz="2000" b="1" dirty="0"/>
              <a:t>Book </a:t>
            </a:r>
            <a:r>
              <a:rPr lang="en-US" sz="2000" dirty="0"/>
              <a:t>– list of users with LEA and SEA roles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NCDPI Resources</a:t>
            </a:r>
            <a:r>
              <a:rPr lang="en-US" sz="2000" dirty="0" smtClean="0"/>
              <a:t>– </a:t>
            </a:r>
            <a:r>
              <a:rPr lang="en-US" sz="2000" dirty="0"/>
              <a:t>Library of training, program guidance, forms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Contact NCDPI</a:t>
            </a:r>
            <a:r>
              <a:rPr lang="en-US" sz="2000" dirty="0"/>
              <a:t>– Submit Feedback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168" y="1371600"/>
            <a:ext cx="343607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27" y="3441317"/>
            <a:ext cx="7987372" cy="295197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64199"/>
            <a:ext cx="8229600" cy="75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System emails are delivered through the regular email system - Outlook,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Inbox is a record of all emails generated from the CCIP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drop down menu to set time period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1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B896-9B62-49A3-AACE-59545CA7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Address Book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EB514-53E2-4105-B131-C539FEEE79CE}"/>
              </a:ext>
            </a:extLst>
          </p:cNvPr>
          <p:cNvSpPr txBox="1"/>
          <p:nvPr/>
        </p:nvSpPr>
        <p:spPr>
          <a:xfrm>
            <a:off x="723900" y="1110734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Identifies LEA and SEA roles and contacts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send an email or access phone 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Useful for both the LEA and SEA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80" y="2604607"/>
            <a:ext cx="5713738" cy="3962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81400"/>
            <a:ext cx="2589080" cy="11587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Support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Roles and Permissions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95302"/>
              </p:ext>
            </p:extLst>
          </p:nvPr>
        </p:nvGraphicFramePr>
        <p:xfrm>
          <a:off x="990600" y="1524000"/>
          <a:ext cx="7467600" cy="393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9415296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792439728"/>
                    </a:ext>
                  </a:extLst>
                </a:gridCol>
              </a:tblGrid>
              <a:tr h="270002"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880641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LEA Behavior Support Data Entry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Move</a:t>
                      </a:r>
                      <a:r>
                        <a:rPr lang="en-US" baseline="0" dirty="0"/>
                        <a:t> to Draft Started</a:t>
                      </a:r>
                    </a:p>
                    <a:p>
                      <a:r>
                        <a:rPr lang="en-US" baseline="0" dirty="0"/>
                        <a:t>Create Application</a:t>
                      </a:r>
                    </a:p>
                    <a:p>
                      <a:r>
                        <a:rPr lang="en-US" u="sng" baseline="0" dirty="0" smtClean="0"/>
                        <a:t>Cannot</a:t>
                      </a:r>
                      <a:r>
                        <a:rPr lang="en-US" baseline="0" dirty="0" smtClean="0"/>
                        <a:t> move </a:t>
                      </a:r>
                      <a:r>
                        <a:rPr lang="en-US" baseline="0" dirty="0"/>
                        <a:t>to Draft Completed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62621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r>
                        <a:rPr lang="en-US" dirty="0" smtClean="0"/>
                        <a:t>LEA EC Director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Move to</a:t>
                      </a:r>
                      <a:r>
                        <a:rPr lang="en-US" baseline="0" dirty="0"/>
                        <a:t> Draft Started </a:t>
                      </a:r>
                    </a:p>
                    <a:p>
                      <a:r>
                        <a:rPr lang="en-US" baseline="0" dirty="0"/>
                        <a:t>Create </a:t>
                      </a:r>
                      <a:r>
                        <a:rPr lang="en-US" baseline="0" dirty="0" smtClean="0"/>
                        <a:t>Application</a:t>
                      </a:r>
                    </a:p>
                    <a:p>
                      <a:r>
                        <a:rPr lang="en-US" baseline="0" dirty="0" smtClean="0"/>
                        <a:t>Moves to Draft Completed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55001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r>
                        <a:rPr lang="en-US" dirty="0"/>
                        <a:t>NCDPI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 Support Program Consultant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Move </a:t>
                      </a:r>
                      <a:r>
                        <a:rPr lang="en-US" baseline="0" dirty="0"/>
                        <a:t>to </a:t>
                      </a:r>
                      <a:r>
                        <a:rPr lang="en-US" baseline="0" dirty="0" smtClean="0"/>
                        <a:t>NCDPI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 Support Program Consultant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Returned </a:t>
                      </a:r>
                      <a:r>
                        <a:rPr lang="en-US" baseline="0" dirty="0"/>
                        <a:t>or </a:t>
                      </a:r>
                      <a:r>
                        <a:rPr lang="en-US" baseline="0" dirty="0" smtClean="0"/>
                        <a:t>Approved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94299"/>
                  </a:ext>
                </a:extLst>
              </a:tr>
              <a:tr h="829184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0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656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46F3E01290AE4697867A11CCE0FDF1" ma:contentTypeVersion="12" ma:contentTypeDescription="Create a new document." ma:contentTypeScope="" ma:versionID="eb5afd526805eb941bd818f2040d393c">
  <xsd:schema xmlns:xsd="http://www.w3.org/2001/XMLSchema" xmlns:xs="http://www.w3.org/2001/XMLSchema" xmlns:p="http://schemas.microsoft.com/office/2006/metadata/properties" xmlns:ns3="146d2db5-f0ba-4aea-99de-6279bc2ca1a7" xmlns:ns4="d2bb5aea-200f-47c0-8af0-400af3a58be9" targetNamespace="http://schemas.microsoft.com/office/2006/metadata/properties" ma:root="true" ma:fieldsID="bc2999a8401aee83c813958ee7927dec" ns3:_="" ns4:_="">
    <xsd:import namespace="146d2db5-f0ba-4aea-99de-6279bc2ca1a7"/>
    <xsd:import namespace="d2bb5aea-200f-47c0-8af0-400af3a58b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d2db5-f0ba-4aea-99de-6279bc2ca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b5aea-200f-47c0-8af0-400af3a58b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BC3E630B-CBDE-4239-818D-1F59FBD9F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d2db5-f0ba-4aea-99de-6279bc2ca1a7"/>
    <ds:schemaRef ds:uri="d2bb5aea-200f-47c0-8af0-400af3a58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11CA80-9F48-4BFE-80F4-036100F2C7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75519-840A-4201-9780-FF90F411D5B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TP030006567</Template>
  <TotalTime>9345</TotalTime>
  <Words>1444</Words>
  <Application>Microsoft Office PowerPoint</Application>
  <PresentationFormat>On-screen Show (4:3)</PresentationFormat>
  <Paragraphs>228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TP030006567</vt:lpstr>
      <vt:lpstr>NCCCIP Behavior Support Training NCDPI Staff</vt:lpstr>
      <vt:lpstr>General System Info</vt:lpstr>
      <vt:lpstr>Accessing the System</vt:lpstr>
      <vt:lpstr>Changing Your Profile</vt:lpstr>
      <vt:lpstr>Navigation Menu and Tips</vt:lpstr>
      <vt:lpstr>Navigation Menu</vt:lpstr>
      <vt:lpstr>PowerPoint Presentation</vt:lpstr>
      <vt:lpstr>Address Book</vt:lpstr>
      <vt:lpstr>Behavior Support  Roles and Permissions</vt:lpstr>
      <vt:lpstr>Roles </vt:lpstr>
      <vt:lpstr>Page Locking</vt:lpstr>
      <vt:lpstr>Funding Applications Main Page</vt:lpstr>
      <vt:lpstr>PowerPoint Presentation</vt:lpstr>
      <vt:lpstr>Begin by Changing Status</vt:lpstr>
      <vt:lpstr>Working in the Application</vt:lpstr>
      <vt:lpstr>“Save and Go To” Button</vt:lpstr>
      <vt:lpstr>Save and Go To…continued</vt:lpstr>
      <vt:lpstr>General Information Section</vt:lpstr>
      <vt:lpstr>General Information, contd</vt:lpstr>
      <vt:lpstr>PowerPoint Presentation</vt:lpstr>
      <vt:lpstr>Budget Information, positions</vt:lpstr>
      <vt:lpstr>Comprehensive Budget </vt:lpstr>
      <vt:lpstr>Messages – Errors/Warnings</vt:lpstr>
      <vt:lpstr>Messages…continued</vt:lpstr>
      <vt:lpstr>Workflow</vt:lpstr>
      <vt:lpstr> New Applicant Summary</vt:lpstr>
      <vt:lpstr>History Log</vt:lpstr>
      <vt:lpstr>Comments</vt:lpstr>
      <vt:lpstr>Emailing Comments</vt:lpstr>
      <vt:lpstr>Change Log</vt:lpstr>
      <vt:lpstr>Printing</vt:lpstr>
      <vt:lpstr>Printing</vt:lpstr>
      <vt:lpstr>Behavior Support Program Consultants</vt:lpstr>
      <vt:lpstr>Search Screens</vt:lpstr>
      <vt:lpstr>Bulk Email</vt:lpstr>
      <vt:lpstr>Change Log</vt:lpstr>
      <vt:lpstr>Change Log…continued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of Life</dc:title>
  <dc:creator>Chris Line</dc:creator>
  <cp:lastModifiedBy>Millie Crawford</cp:lastModifiedBy>
  <cp:revision>363</cp:revision>
  <dcterms:created xsi:type="dcterms:W3CDTF">2011-04-27T17:49:08Z</dcterms:created>
  <dcterms:modified xsi:type="dcterms:W3CDTF">2020-04-29T19:53:11Z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TC300065679990</vt:lpwstr>
  </property>
  <property fmtid="{D5CDD505-2E9C-101B-9397-08002B2CF9AE}" pid="3" name="ContentTypeId">
    <vt:lpwstr>0x010100B746F3E01290AE4697867A11CCE0FDF1</vt:lpwstr>
  </property>
</Properties>
</file>